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7" r:id="rId2"/>
    <p:sldId id="260" r:id="rId3"/>
    <p:sldId id="258" r:id="rId4"/>
    <p:sldId id="259" r:id="rId5"/>
    <p:sldId id="261" r:id="rId6"/>
  </p:sldIdLst>
  <p:sldSz cx="9906000" cy="6858000" type="A4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99FF"/>
    <a:srgbClr val="FFCCFF"/>
    <a:srgbClr val="FF66CC"/>
    <a:srgbClr val="FF66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2208" y="-570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4" d="100"/>
          <a:sy n="64" d="100"/>
        </p:scale>
        <p:origin x="-2862" y="-102"/>
      </p:cViewPr>
      <p:guideLst>
        <p:guide orient="horz" pos="3156"/>
        <p:guide pos="217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49FD5-5108-4907-8132-498B9E24DF09}" type="datetimeFigureOut">
              <a:rPr lang="ru-RU" smtClean="0"/>
              <a:pPr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1EB1C-7133-4E57-819C-620AA88581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49FD5-5108-4907-8132-498B9E24DF09}" type="datetimeFigureOut">
              <a:rPr lang="ru-RU" smtClean="0"/>
              <a:pPr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1EB1C-7133-4E57-819C-620AA88581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49FD5-5108-4907-8132-498B9E24DF09}" type="datetimeFigureOut">
              <a:rPr lang="ru-RU" smtClean="0"/>
              <a:pPr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1EB1C-7133-4E57-819C-620AA88581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49FD5-5108-4907-8132-498B9E24DF09}" type="datetimeFigureOut">
              <a:rPr lang="ru-RU" smtClean="0"/>
              <a:pPr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1EB1C-7133-4E57-819C-620AA88581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49FD5-5108-4907-8132-498B9E24DF09}" type="datetimeFigureOut">
              <a:rPr lang="ru-RU" smtClean="0"/>
              <a:pPr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1EB1C-7133-4E57-819C-620AA88581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49FD5-5108-4907-8132-498B9E24DF09}" type="datetimeFigureOut">
              <a:rPr lang="ru-RU" smtClean="0"/>
              <a:pPr/>
              <a:t>03.11.2020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1EB1C-7133-4E57-819C-620AA88581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49FD5-5108-4907-8132-498B9E24DF09}" type="datetimeFigureOut">
              <a:rPr lang="ru-RU" smtClean="0"/>
              <a:pPr/>
              <a:t>03.11.2020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1EB1C-7133-4E57-819C-620AA88581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49FD5-5108-4907-8132-498B9E24DF09}" type="datetimeFigureOut">
              <a:rPr lang="ru-RU" smtClean="0"/>
              <a:pPr/>
              <a:t>03.11.2020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1EB1C-7133-4E57-819C-620AA88581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49FD5-5108-4907-8132-498B9E24DF09}" type="datetimeFigureOut">
              <a:rPr lang="ru-RU" smtClean="0"/>
              <a:pPr/>
              <a:t>03.11.2020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1EB1C-7133-4E57-819C-620AA88581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49FD5-5108-4907-8132-498B9E24DF09}" type="datetimeFigureOut">
              <a:rPr lang="ru-RU" smtClean="0"/>
              <a:pPr/>
              <a:t>03.11.2020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1EB1C-7133-4E57-819C-620AA88581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49FD5-5108-4907-8132-498B9E24DF09}" type="datetimeFigureOut">
              <a:rPr lang="ru-RU" smtClean="0"/>
              <a:pPr/>
              <a:t>03.11.2020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1EB1C-7133-4E57-819C-620AA88581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649FD5-5108-4907-8132-498B9E24DF09}" type="datetimeFigureOut">
              <a:rPr lang="ru-RU" smtClean="0"/>
              <a:pPr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C1EB1C-7133-4E57-819C-620AA885815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00472" y="332656"/>
          <a:ext cx="9505057" cy="640871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48272"/>
                <a:gridCol w="2304256"/>
                <a:gridCol w="2376264"/>
                <a:gridCol w="2376265"/>
              </a:tblGrid>
              <a:tr h="320435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0435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200472" y="332656"/>
            <a:ext cx="2430016" cy="3212976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Диалоги по УМК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«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говорим по-татарски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»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к проекту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«</a:t>
            </a: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Минем өем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»</a:t>
            </a: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для детей 4-5 лет</a:t>
            </a:r>
          </a:p>
          <a:p>
            <a:pPr marL="180975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000" b="1" i="0" u="none" strike="noStrike" cap="none" normalizeH="0" baseline="0" dirty="0" smtClean="0">
                <a:ln>
                  <a:noFill/>
                </a:ln>
                <a:solidFill>
                  <a:srgbClr val="6633CC"/>
                </a:solidFill>
                <a:effectLst/>
                <a:latin typeface="Times New Roman" pitchFamily="18" charset="0"/>
                <a:cs typeface="Arial" pitchFamily="34" charset="0"/>
              </a:rPr>
              <a:t>Примечание: </a:t>
            </a:r>
            <a:r>
              <a:rPr kumimoji="0" lang="tt-RU" sz="1000" b="0" i="0" u="none" strike="noStrike" cap="none" normalizeH="0" baseline="0" dirty="0" smtClean="0">
                <a:ln>
                  <a:noFill/>
                </a:ln>
                <a:solidFill>
                  <a:srgbClr val="6633CC"/>
                </a:solidFill>
                <a:effectLst/>
                <a:latin typeface="Times New Roman" pitchFamily="18" charset="0"/>
                <a:cs typeface="Arial" pitchFamily="34" charset="0"/>
              </a:rPr>
              <a:t>дети 4-5 лет друг другу вопросы не задают, только отвечают на вопросы взрослых, но должны уметь спрашивать: </a:t>
            </a:r>
            <a:r>
              <a:rPr kumimoji="0" lang="tt-RU" sz="1000" b="1" i="1" u="none" strike="noStrike" cap="none" normalizeH="0" baseline="0" dirty="0" smtClean="0">
                <a:ln>
                  <a:noFill/>
                </a:ln>
                <a:solidFill>
                  <a:srgbClr val="6633CC"/>
                </a:solidFill>
                <a:effectLst/>
                <a:latin typeface="Times New Roman" pitchFamily="18" charset="0"/>
                <a:cs typeface="Arial" pitchFamily="34" charset="0"/>
              </a:rPr>
              <a:t>Хәлләр ничек?</a:t>
            </a:r>
            <a:endParaRPr kumimoji="0" lang="tt-RU" sz="1000" b="0" i="0" u="none" strike="noStrike" cap="none" normalizeH="0" baseline="0" dirty="0" smtClean="0">
              <a:ln>
                <a:noFill/>
              </a:ln>
              <a:solidFill>
                <a:srgbClr val="6633CC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180975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Arial" pitchFamily="34" charset="0"/>
              </a:rPr>
              <a:t>"Бу кем? - Это кто?"</a:t>
            </a:r>
          </a:p>
          <a:p>
            <a:pPr marL="180975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Тәрбияче: Бу кем?</a:t>
            </a:r>
          </a:p>
          <a:p>
            <a:pPr marL="180975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Бала: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Әти.</a:t>
            </a:r>
          </a:p>
          <a:p>
            <a:pPr marL="180975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Тәрбияче: Бу кем?</a:t>
            </a:r>
          </a:p>
          <a:p>
            <a:pPr marL="180975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Бала: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Әни (бабай, әби, әти, кыз, малай).</a:t>
            </a:r>
          </a:p>
          <a:p>
            <a:pPr marL="180975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Тәрбияче: Әни нинди?</a:t>
            </a:r>
          </a:p>
          <a:p>
            <a:pPr marL="180975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Бала: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Әни зур, матур, чиста, әйбәт.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2648744" y="476673"/>
            <a:ext cx="2243138" cy="295232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Arial" pitchFamily="34" charset="0"/>
              </a:rPr>
              <a:t>"Бу нәрсә? - Это что?"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180975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Тәрбияче: Бу нәрсә?</a:t>
            </a:r>
          </a:p>
          <a:p>
            <a:pPr marL="180975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Бала: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Чәй (сөт, ипи, алма).</a:t>
            </a:r>
          </a:p>
          <a:p>
            <a:pPr marL="180975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Тәрбияче: Сөт нинди?</a:t>
            </a:r>
          </a:p>
          <a:p>
            <a:pPr marL="180975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Бала: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Сөт тәмле.</a:t>
            </a:r>
          </a:p>
          <a:p>
            <a:pPr marL="180975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Тәрбияче: Бу нәрсә?</a:t>
            </a:r>
          </a:p>
          <a:p>
            <a:pPr marL="180975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Бала: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Эт (песи, туп, курчак, куян, аю).</a:t>
            </a:r>
          </a:p>
          <a:p>
            <a:pPr marL="180975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Тәрбияче: Эт нинди?</a:t>
            </a:r>
          </a:p>
          <a:p>
            <a:pPr marL="180975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Бала: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Эт зур (кечкенә), матур, әйбәт, чиста (пычрак).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00472" y="3621088"/>
            <a:ext cx="2126803" cy="2904256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84138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Arial" pitchFamily="34" charset="0"/>
              </a:rPr>
              <a:t>"Әйе—Юк"</a:t>
            </a:r>
          </a:p>
          <a:p>
            <a:pPr marL="84138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6633CC"/>
                </a:solidFill>
                <a:effectLst/>
                <a:latin typeface="Times New Roman" pitchFamily="18" charset="0"/>
                <a:cs typeface="Arial" pitchFamily="34" charset="0"/>
              </a:rPr>
              <a:t>(дети в масках членов семьи).</a:t>
            </a:r>
          </a:p>
          <a:p>
            <a:pPr marL="84138"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180975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Тәрбияче: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Әни?</a:t>
            </a:r>
          </a:p>
          <a:p>
            <a:pPr marL="180975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Бала: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Әйе.</a:t>
            </a:r>
          </a:p>
          <a:p>
            <a:pPr marL="180975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Тәрбияче: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Әти?</a:t>
            </a:r>
          </a:p>
          <a:p>
            <a:pPr marL="180975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Бала: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Юк.</a:t>
            </a:r>
          </a:p>
          <a:p>
            <a:pPr marL="180975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Тәрбияче: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Малай?</a:t>
            </a:r>
          </a:p>
          <a:p>
            <a:pPr marL="180975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Бала: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Юк.</a:t>
            </a:r>
          </a:p>
          <a:p>
            <a:pPr marL="180975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Тәрбияче: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Кыз?</a:t>
            </a:r>
          </a:p>
          <a:p>
            <a:pPr marL="180975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Бала: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Әйе.</a:t>
            </a:r>
          </a:p>
          <a:p>
            <a:pPr marL="180975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Тәрбияче: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Песи?</a:t>
            </a:r>
          </a:p>
          <a:p>
            <a:pPr marL="180975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Бала: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Әйе.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864768" y="3629025"/>
            <a:ext cx="2016224" cy="3040335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Arial" pitchFamily="34" charset="0"/>
              </a:rPr>
              <a:t>"Әйе—Юк"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6633CC"/>
                </a:solidFill>
                <a:effectLst/>
                <a:latin typeface="Times New Roman" pitchFamily="18" charset="0"/>
                <a:cs typeface="Arial" pitchFamily="34" charset="0"/>
              </a:rPr>
              <a:t>(дети в масках членов семьи).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Тәрбияче: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Син Коля?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Коля: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Әйе, мин Коля.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Тәрбияче: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Коля, син кыз? (әби,  бабай, әти, әни).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Коля: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Юк, мин малай.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Тәрбияче: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Оля, син кыз?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Оля: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Әйе, мин кыз.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Тәрбияче: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Юля, син әби?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Юля: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Әйе, мин әби.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5020468" y="332656"/>
            <a:ext cx="2251075" cy="324326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Arial" pitchFamily="34" charset="0"/>
              </a:rPr>
              <a:t>"Ничә? - Сколько?"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180975"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Тәрбияче: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Бер?</a:t>
            </a:r>
          </a:p>
          <a:p>
            <a:pPr marL="180975"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Бала: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Әйе, бер.</a:t>
            </a:r>
          </a:p>
          <a:p>
            <a:pPr marL="180975"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Тәрбияче: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Өч?</a:t>
            </a:r>
          </a:p>
          <a:p>
            <a:pPr marL="180975"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Бала: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Юк, дүрт.</a:t>
            </a:r>
          </a:p>
          <a:p>
            <a:pPr marL="180975"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Тәрбияче: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Өч?</a:t>
            </a:r>
          </a:p>
          <a:p>
            <a:pPr marL="180975"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Бала: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Юк, дүрт.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7468740" y="332656"/>
            <a:ext cx="2236788" cy="3228975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Arial" pitchFamily="34" charset="0"/>
              </a:rPr>
              <a:t>"Бир әле —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Arial" pitchFamily="34" charset="0"/>
              </a:rPr>
              <a:t>Дай пожалуйста”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180975"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Саша: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Алма бир әле.</a:t>
            </a:r>
          </a:p>
          <a:p>
            <a:pPr marL="180975"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Тәрбияче: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Нинди алма?</a:t>
            </a:r>
          </a:p>
          <a:p>
            <a:pPr marL="180975"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Саша: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Тәмле алма.</a:t>
            </a:r>
          </a:p>
          <a:p>
            <a:pPr marL="180975"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Тәрбияче: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Мә тәмле алма.</a:t>
            </a:r>
          </a:p>
          <a:p>
            <a:pPr marL="180975"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Саша: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Рәхмәт.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5097016" y="3605039"/>
            <a:ext cx="2128267" cy="3208337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Диалоги по УМК </a:t>
            </a: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«</a:t>
            </a: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говорим по-татарски</a:t>
            </a: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»</a:t>
            </a: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 к проекту               </a:t>
            </a: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«</a:t>
            </a:r>
            <a:r>
              <a:rPr kumimoji="0" lang="ru-RU" sz="1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Уйный</a:t>
            </a: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–</a:t>
            </a:r>
            <a:r>
              <a:rPr kumimoji="0" lang="ru-RU" sz="1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уйный</a:t>
            </a: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r>
              <a:rPr kumimoji="0" lang="tt-RU" sz="1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үсәбез</a:t>
            </a: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»</a:t>
            </a:r>
            <a:r>
              <a:rPr kumimoji="0" lang="tt-RU" sz="1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                     для детей 5-6 лет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000" b="1" i="0" u="none" strike="noStrike" cap="none" normalizeH="0" baseline="0" dirty="0" smtClean="0">
                <a:ln>
                  <a:noFill/>
                </a:ln>
                <a:solidFill>
                  <a:srgbClr val="6633CC"/>
                </a:solidFill>
                <a:effectLst/>
                <a:latin typeface="Times New Roman" pitchFamily="18" charset="0"/>
                <a:cs typeface="Arial" pitchFamily="34" charset="0"/>
              </a:rPr>
              <a:t>Диалоги строятся ме</a:t>
            </a: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6633CC"/>
                </a:solidFill>
                <a:effectLst/>
                <a:latin typeface="Times New Roman" pitchFamily="18" charset="0"/>
                <a:cs typeface="Arial" pitchFamily="34" charset="0"/>
              </a:rPr>
              <a:t>ж</a:t>
            </a:r>
            <a:r>
              <a:rPr kumimoji="0" lang="tt-RU" sz="1000" b="1" i="0" u="none" strike="noStrike" cap="none" normalizeH="0" baseline="0" dirty="0" smtClean="0">
                <a:ln>
                  <a:noFill/>
                </a:ln>
                <a:solidFill>
                  <a:srgbClr val="6633CC"/>
                </a:solidFill>
                <a:effectLst/>
                <a:latin typeface="Times New Roman" pitchFamily="18" charset="0"/>
                <a:cs typeface="Arial" pitchFamily="34" charset="0"/>
              </a:rPr>
              <a:t>ду воспитателями (родителями) и детьми, между детьми.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Arial" pitchFamily="34" charset="0"/>
              </a:rPr>
              <a:t>"Бу нәрсә? Нинди? Ничә? – Это что? Какой? Сколько?"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- </a:t>
            </a:r>
            <a:r>
              <a:rPr kumimoji="0" lang="tt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Бу нәрсә?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- </a:t>
            </a:r>
            <a:r>
              <a:rPr kumimoji="0" lang="tt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Бу кишер (суган, бәрәнге, кыяр кәбестә, алма).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- </a:t>
            </a:r>
            <a:r>
              <a:rPr kumimoji="0" lang="tt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Нинди  кишер?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-</a:t>
            </a:r>
            <a:r>
              <a:rPr kumimoji="0" lang="tt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 Тәмле (баллы), зур (кечкенә), чиста (пычрак) кишер.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- </a:t>
            </a:r>
            <a:r>
              <a:rPr kumimoji="0" lang="tt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Ничә кишер?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- </a:t>
            </a:r>
            <a:r>
              <a:rPr kumimoji="0" lang="tt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Бер (ике, өч, дүрт, биш, алты, җиде, сигез, тугыз, ун) кишер.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	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 Box 16"/>
          <p:cNvSpPr txBox="1">
            <a:spLocks noChangeArrowheads="1"/>
          </p:cNvSpPr>
          <p:nvPr/>
        </p:nvSpPr>
        <p:spPr bwMode="auto">
          <a:xfrm>
            <a:off x="7545288" y="3638649"/>
            <a:ext cx="2056259" cy="3062734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Arial" pitchFamily="34" charset="0"/>
              </a:rPr>
              <a:t>"Бу нәрсә? Нинди?  –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Arial" pitchFamily="34" charset="0"/>
              </a:rPr>
              <a:t>Это что? Какой? Сколько?”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-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Бу нәрсә?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-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Бу туп (куян, курчак, машина, аю, т, песи).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-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Нинди  туп?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-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Кечкенә (зур) туп (куян, курчак, машина , аю , эт, песи)</a:t>
            </a:r>
            <a:r>
              <a:rPr kumimoji="0" lang="tt-RU" sz="1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.</a:t>
            </a:r>
            <a:endParaRPr kumimoji="0" lang="tt-RU" sz="1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	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00472" y="332656"/>
          <a:ext cx="9505057" cy="640871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48272"/>
                <a:gridCol w="2304256"/>
                <a:gridCol w="2376264"/>
                <a:gridCol w="2376265"/>
              </a:tblGrid>
              <a:tr h="320435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0435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344488" y="3614738"/>
            <a:ext cx="2156272" cy="324326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Arial" pitchFamily="34" charset="0"/>
              </a:rPr>
              <a:t>"Кем юк? - Кого нет?"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82550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Тәрбияче: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 Кем юк?</a:t>
            </a:r>
          </a:p>
          <a:p>
            <a:pPr marL="82550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Бала: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Әти (әни, кыз, малай).</a:t>
            </a:r>
          </a:p>
          <a:p>
            <a:pPr marL="82550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Тәрбияче: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Кем юк?</a:t>
            </a:r>
          </a:p>
          <a:p>
            <a:pPr marL="82550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Бала: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Әни юк.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2720752" y="3592339"/>
            <a:ext cx="1944216" cy="300501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Arial" pitchFamily="34" charset="0"/>
              </a:rPr>
              <a:t>"Нәрсә юк? - Чего нет?"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177800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Тәрбияче: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Нәрсә юк?</a:t>
            </a:r>
          </a:p>
          <a:p>
            <a:pPr marL="177800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Бала: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Эт (песи, туп, курчак, куян, аю).</a:t>
            </a:r>
          </a:p>
          <a:p>
            <a:pPr marL="177800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Тәрбияче: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Нәрсә юк?</a:t>
            </a:r>
          </a:p>
          <a:p>
            <a:pPr marL="177800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Бала: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Эт юк.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2864768" y="404665"/>
            <a:ext cx="1856257" cy="3024336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Arial" pitchFamily="34" charset="0"/>
              </a:rPr>
              <a:t>"Уйна! - Играй!"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6633CC"/>
                </a:solidFill>
                <a:effectLst/>
                <a:latin typeface="Times New Roman" pitchFamily="18" charset="0"/>
                <a:cs typeface="Arial" pitchFamily="34" charset="0"/>
              </a:rPr>
              <a:t>(Дети дарят свои “игрушки” персонажу).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Саша: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Мә, туп уйна!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Маша: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Мә, курчак уйна!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Лена: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Мә, зур песи уйна!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Коля: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Мә, кечкенә аю уйна!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Миша: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Мә, куян уйна!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Даша: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Мә, эт уйна!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Оля: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Мә, машина уйна!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416496" y="404665"/>
            <a:ext cx="2084834" cy="3024336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Arial" pitchFamily="34" charset="0"/>
              </a:rPr>
              <a:t>"Бир әле —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Arial" pitchFamily="34" charset="0"/>
              </a:rPr>
              <a:t>Дай пожалуйста”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6633CC"/>
                </a:solidFill>
                <a:effectLst/>
                <a:latin typeface="Times New Roman" pitchFamily="18" charset="0"/>
                <a:cs typeface="Arial" pitchFamily="34" charset="0"/>
              </a:rPr>
              <a:t>(Дети спрашивают “игрушки”, дарят персонажу).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Саша: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Аю (куян, эт, песи, курчак, машина, туп) бир әле.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Тәрбияче: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Нинди аю?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Саша: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Зур, матур, чиста, әйбәт аю.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Тәрбияче: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Мә зур, матур, чиста, әйбәт аю.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5042817" y="476672"/>
            <a:ext cx="2214439" cy="2926655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Arial" pitchFamily="34" charset="0"/>
              </a:rPr>
              <a:t>"Ничә? - Сколько?"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84138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Тәрбияче: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Ничә алма?</a:t>
            </a:r>
          </a:p>
          <a:p>
            <a:pPr marL="84138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Бала: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Бер (ике, өч, дүрт, биш) алма.</a:t>
            </a:r>
          </a:p>
          <a:p>
            <a:pPr marL="84138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Тәрбияче: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Ничә куян?</a:t>
            </a:r>
          </a:p>
          <a:p>
            <a:pPr marL="84138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Бала: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Биш куян.</a:t>
            </a:r>
          </a:p>
          <a:p>
            <a:pPr marL="84138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Тәрбияче: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Мә биш куян.</a:t>
            </a:r>
          </a:p>
          <a:p>
            <a:pPr marL="84138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Бала: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Рәхмәт.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7419081" y="840060"/>
            <a:ext cx="2232247" cy="24003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900" b="1" i="0" u="none" strike="noStrike" cap="none" normalizeH="0" baseline="0" dirty="0" smtClean="0">
                <a:ln>
                  <a:noFill/>
                </a:ln>
                <a:solidFill>
                  <a:srgbClr val="6633CC"/>
                </a:solidFill>
                <a:effectLst/>
                <a:latin typeface="Times New Roman" pitchFamily="18" charset="0"/>
                <a:cs typeface="Arial" pitchFamily="34" charset="0"/>
              </a:rPr>
              <a:t> Просьба</a:t>
            </a:r>
            <a:endParaRPr kumimoji="0" lang="tt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180975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Әйтегез әле.... -  Скажите пожалуйста....</a:t>
            </a:r>
          </a:p>
          <a:p>
            <a:pPr marL="180975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Языгыз әле....- Напишите пожалуйста....</a:t>
            </a:r>
          </a:p>
          <a:p>
            <a:pPr marL="180975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Утырыгыз - садитесь</a:t>
            </a:r>
          </a:p>
          <a:p>
            <a:pPr marL="180975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Сорарга ярыймы?- Можно спросить?</a:t>
            </a:r>
          </a:p>
          <a:p>
            <a:pPr marL="180975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Ишекне ачыгыз</a:t>
            </a:r>
            <a:r>
              <a:rPr kumimoji="0" lang="tt-RU" sz="9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r>
              <a:rPr kumimoji="0" lang="tt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әле. - Пожалуйста, откройте дверь.</a:t>
            </a:r>
          </a:p>
          <a:p>
            <a:pPr marL="180975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180975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900" b="1" i="0" u="none" strike="noStrike" cap="none" normalizeH="0" baseline="0" dirty="0" smtClean="0">
                <a:ln>
                  <a:noFill/>
                </a:ln>
                <a:solidFill>
                  <a:srgbClr val="6633CC"/>
                </a:solidFill>
                <a:effectLst/>
                <a:latin typeface="Times New Roman" pitchFamily="18" charset="0"/>
                <a:cs typeface="Arial" pitchFamily="34" charset="0"/>
              </a:rPr>
              <a:t>Одобрение. Комплимент.</a:t>
            </a:r>
            <a:endParaRPr kumimoji="0" lang="tt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180975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Мин бик шат -Я очень рад.</a:t>
            </a:r>
          </a:p>
          <a:p>
            <a:pPr marL="180975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Бик шәп, бик яхшы -Очень хорошо.</a:t>
            </a:r>
          </a:p>
          <a:p>
            <a:pPr marL="180975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Игътибарыгыз өчен зур рәхмәт - Большое спасибо за внимание.</a:t>
            </a:r>
          </a:p>
          <a:p>
            <a:pPr marL="180975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Син нинди матур! - Ты так красива!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7419081" y="432048"/>
            <a:ext cx="2430463" cy="44291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Памятка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для родителей и воспитателей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 Box 17"/>
          <p:cNvSpPr txBox="1">
            <a:spLocks noChangeArrowheads="1"/>
          </p:cNvSpPr>
          <p:nvPr/>
        </p:nvSpPr>
        <p:spPr bwMode="auto">
          <a:xfrm>
            <a:off x="5025008" y="3501008"/>
            <a:ext cx="2200275" cy="3208337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Arial" pitchFamily="34" charset="0"/>
              </a:rPr>
              <a:t>"Бу нәрсә? Нинди?  –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Arial" pitchFamily="34" charset="0"/>
              </a:rPr>
              <a:t>Это что? Какой?”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82550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а)-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Бу нәрсә?</a:t>
            </a:r>
          </a:p>
          <a:p>
            <a:pPr marL="82550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-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Суган.</a:t>
            </a:r>
          </a:p>
          <a:p>
            <a:pPr marL="82550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-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Суган нинди?</a:t>
            </a:r>
          </a:p>
          <a:p>
            <a:pPr marL="82550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-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Кечкенә.</a:t>
            </a:r>
          </a:p>
          <a:p>
            <a:pPr marL="82550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82550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б)-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Бу нәрсә?</a:t>
            </a:r>
          </a:p>
          <a:p>
            <a:pPr marL="82550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-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Бәрәңге.</a:t>
            </a:r>
          </a:p>
          <a:p>
            <a:pPr marL="82550"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-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Бәрәңге нинди?                           </a:t>
            </a: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-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Зур.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	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Box 18"/>
          <p:cNvSpPr txBox="1">
            <a:spLocks noChangeArrowheads="1"/>
          </p:cNvSpPr>
          <p:nvPr/>
        </p:nvSpPr>
        <p:spPr bwMode="auto">
          <a:xfrm>
            <a:off x="7505253" y="3573016"/>
            <a:ext cx="2200275" cy="320675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Arial" pitchFamily="34" charset="0"/>
              </a:rPr>
              <a:t>"Бу нәрсә? Нинди? Ничә? – Это что? Какой? Сколько?"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-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Бу нәрсә?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-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Тәлинкә (чынаяк, кашык).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-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Тәлинкә (чынаяк, кашык) нинди?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-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Тәлинкә (чынаяк, кашык) матур, чиста, кызыл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(сары, яшел, зәңгәр)</a:t>
            </a:r>
            <a:r>
              <a:rPr kumimoji="0" lang="tt-RU" sz="1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.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tt-RU" sz="1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	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Группа 26"/>
          <p:cNvGrpSpPr/>
          <p:nvPr/>
        </p:nvGrpSpPr>
        <p:grpSpPr>
          <a:xfrm>
            <a:off x="7329264" y="332656"/>
            <a:ext cx="2376264" cy="3168352"/>
            <a:chOff x="-1" y="344488"/>
            <a:chExt cx="5063334" cy="3816424"/>
          </a:xfrm>
        </p:grpSpPr>
        <p:pic>
          <p:nvPicPr>
            <p:cNvPr id="28" name="Picture 8" descr="C:\Users\Аяз\Documents\s1200.png"/>
            <p:cNvPicPr>
              <a:picLocks noChangeAspect="1" noChangeArrowheads="1"/>
            </p:cNvPicPr>
            <p:nvPr/>
          </p:nvPicPr>
          <p:blipFill>
            <a:blip r:embed="rId2" cstate="print"/>
            <a:srcRect l="9419" t="7325" r="7385" b="6761"/>
            <a:stretch>
              <a:fillRect/>
            </a:stretch>
          </p:blipFill>
          <p:spPr bwMode="auto">
            <a:xfrm rot="5400000">
              <a:off x="598376" y="-253888"/>
              <a:ext cx="3816424" cy="5013176"/>
            </a:xfrm>
            <a:prstGeom prst="rect">
              <a:avLst/>
            </a:prstGeom>
            <a:noFill/>
          </p:spPr>
        </p:pic>
        <p:pic>
          <p:nvPicPr>
            <p:cNvPr id="29" name="Picture 10" descr="https://www.clipartmax.com/png/full/3-36556_clipart-stars-frame-png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5400000">
              <a:off x="642561" y="-226067"/>
              <a:ext cx="3728051" cy="5013176"/>
            </a:xfrm>
            <a:prstGeom prst="rect">
              <a:avLst/>
            </a:prstGeom>
            <a:noFill/>
          </p:spPr>
        </p:pic>
        <p:pic>
          <p:nvPicPr>
            <p:cNvPr id="30" name="Picture 20" descr="https://xn--b1adbcaba8d8ak5dwbg.xn--p1ai/image/cache/data/401/401027_figurnyi_element_bolshoi_zvezdochki-700x700.png"/>
            <p:cNvPicPr>
              <a:picLocks noChangeAspect="1" noChangeArrowheads="1"/>
            </p:cNvPicPr>
            <p:nvPr/>
          </p:nvPicPr>
          <p:blipFill>
            <a:blip r:embed="rId4" cstate="print">
              <a:lum contrast="30000"/>
            </a:blip>
            <a:srcRect/>
            <a:stretch>
              <a:fillRect/>
            </a:stretch>
          </p:blipFill>
          <p:spPr bwMode="auto">
            <a:xfrm>
              <a:off x="72009" y="3150001"/>
              <a:ext cx="908719" cy="1010906"/>
            </a:xfrm>
            <a:prstGeom prst="rect">
              <a:avLst/>
            </a:prstGeom>
            <a:noFill/>
          </p:spPr>
        </p:pic>
        <p:pic>
          <p:nvPicPr>
            <p:cNvPr id="31" name="Picture 26" descr="https://avatars.mds.yandex.net/get-pdb/1383054/697d6ec5-0179-4e65-87e5-9500864ae0e1/s1200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lum contrast="40000"/>
            </a:blip>
            <a:srcRect r="5223" b="6637"/>
            <a:stretch>
              <a:fillRect/>
            </a:stretch>
          </p:blipFill>
          <p:spPr bwMode="auto">
            <a:xfrm>
              <a:off x="4149080" y="3285438"/>
              <a:ext cx="914253" cy="803466"/>
            </a:xfrm>
            <a:prstGeom prst="rect">
              <a:avLst/>
            </a:prstGeom>
            <a:noFill/>
          </p:spPr>
        </p:pic>
      </p:grp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00472" y="332656"/>
          <a:ext cx="9505057" cy="640871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76264"/>
                <a:gridCol w="2376264"/>
                <a:gridCol w="2376264"/>
                <a:gridCol w="2376265"/>
              </a:tblGrid>
              <a:tr h="320435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20435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0" name="Text Box 23"/>
          <p:cNvSpPr txBox="1">
            <a:spLocks noChangeArrowheads="1"/>
          </p:cNvSpPr>
          <p:nvPr/>
        </p:nvSpPr>
        <p:spPr bwMode="auto">
          <a:xfrm>
            <a:off x="200472" y="3429000"/>
            <a:ext cx="2200275" cy="3208337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177800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Arial" pitchFamily="34" charset="0"/>
              </a:rPr>
              <a:t>"Бир әле – Дай пожалуйста"</a:t>
            </a:r>
          </a:p>
          <a:p>
            <a:pPr marL="177800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177800"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а)-Оля, күлмәк (чалбар) бир).</a:t>
            </a:r>
          </a:p>
          <a:p>
            <a:pPr marL="177800"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-Нинди күлмәк (чалбар)?</a:t>
            </a:r>
          </a:p>
          <a:p>
            <a:pPr marL="177800"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- Сары (кызыл, яшел, зәңгәр) күлмәк (чалбар)</a:t>
            </a:r>
            <a:r>
              <a:rPr kumimoji="0" lang="tt-RU" sz="1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.</a:t>
            </a:r>
          </a:p>
          <a:p>
            <a:pPr marL="177800"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-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Ничә күлмәк (чалбар)?</a:t>
            </a:r>
          </a:p>
          <a:p>
            <a:pPr marL="177800"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- Бер (1-10) күлмәк (чалбар).</a:t>
            </a:r>
          </a:p>
          <a:p>
            <a:pPr marL="177800"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- Курчак күлмәк (чалбар) ки (сал).</a:t>
            </a:r>
            <a:endParaRPr kumimoji="0" lang="tt-RU" sz="1200" b="0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177800"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б)-Оля, күлмәк (чалбар) бир).</a:t>
            </a:r>
          </a:p>
          <a:p>
            <a:pPr marL="177800"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- Мә,  күлмәк (чалбар).</a:t>
            </a:r>
          </a:p>
          <a:p>
            <a:pPr marL="177800"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– Рәхмәт. Курчак, мә чалбар (күлмәк) ки (сал).</a:t>
            </a:r>
          </a:p>
          <a:p>
            <a:pPr marL="177800"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- Курчак, йокла.</a:t>
            </a:r>
            <a:endParaRPr kumimoji="0" lang="tt-RU" sz="1200" b="0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	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 Box 24"/>
          <p:cNvSpPr txBox="1">
            <a:spLocks noChangeArrowheads="1"/>
          </p:cNvSpPr>
          <p:nvPr/>
        </p:nvSpPr>
        <p:spPr bwMode="auto">
          <a:xfrm>
            <a:off x="2886523" y="3649663"/>
            <a:ext cx="2066478" cy="320675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Arial" pitchFamily="34" charset="0"/>
              </a:rPr>
              <a:t>"Нәрсә кирәк?  –  Что надо</a:t>
            </a:r>
            <a:r>
              <a:rPr kumimoji="0" lang="tt-RU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?”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-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 Нәрсә кирәк?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– Карават (өстәл, урындык) кирәк</a:t>
            </a:r>
            <a:r>
              <a:rPr kumimoji="0" lang="tt-RU" sz="1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– Нинди карават?</a:t>
            </a:r>
            <a:endParaRPr kumimoji="0" lang="tt-RU" sz="1200" b="0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– Зур (кечкенә, сары, яшел, кызыл, зәңгәр) карават</a:t>
            </a:r>
            <a:r>
              <a:rPr kumimoji="0" lang="tt-RU" sz="1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-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Мә, зур карават</a:t>
            </a:r>
            <a:r>
              <a:rPr kumimoji="0" lang="tt-RU" sz="1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– Рәхмәт.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tt-RU" sz="1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	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 Box 25"/>
          <p:cNvSpPr txBox="1">
            <a:spLocks noChangeArrowheads="1"/>
          </p:cNvSpPr>
          <p:nvPr/>
        </p:nvSpPr>
        <p:spPr bwMode="auto">
          <a:xfrm>
            <a:off x="280988" y="404664"/>
            <a:ext cx="2200275" cy="3208337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82550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Arial" pitchFamily="34" charset="0"/>
              </a:rPr>
              <a:t>"</a:t>
            </a: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Arial" pitchFamily="34" charset="0"/>
              </a:rPr>
              <a:t>Нәрсә бар?  –  Что есть?"</a:t>
            </a:r>
          </a:p>
          <a:p>
            <a:pPr marL="82550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82550"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- 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Нәрсә бар?</a:t>
            </a:r>
          </a:p>
          <a:p>
            <a:pPr marL="82550"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– Туп (курчак) бар</a:t>
            </a:r>
            <a:r>
              <a:rPr kumimoji="0" lang="tt-RU" sz="1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.</a:t>
            </a:r>
          </a:p>
          <a:p>
            <a:pPr marL="82550"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– Нәрсә юк?</a:t>
            </a:r>
          </a:p>
          <a:p>
            <a:pPr marL="82550"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– Туп (курчак) юк</a:t>
            </a:r>
            <a:r>
              <a:rPr kumimoji="0" lang="tt-RU" sz="1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.</a:t>
            </a:r>
          </a:p>
          <a:p>
            <a:pPr marL="82550"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82550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6633CC"/>
                </a:solidFill>
                <a:effectLst/>
                <a:latin typeface="Times New Roman" pitchFamily="18" charset="0"/>
                <a:cs typeface="Arial" pitchFamily="34" charset="0"/>
              </a:rPr>
              <a:t>(По образцу повторить темы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6633CC"/>
                </a:solidFill>
                <a:effectLst/>
                <a:latin typeface="Times New Roman" pitchFamily="18" charset="0"/>
                <a:cs typeface="Arial" pitchFamily="34" charset="0"/>
              </a:rPr>
              <a:t>«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6633CC"/>
                </a:solidFill>
                <a:effectLst/>
                <a:latin typeface="Times New Roman" pitchFamily="18" charset="0"/>
                <a:cs typeface="Arial" pitchFamily="34" charset="0"/>
              </a:rPr>
              <a:t>Семья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6633CC"/>
                </a:solidFill>
                <a:effectLst/>
                <a:latin typeface="Times New Roman" pitchFamily="18" charset="0"/>
                <a:cs typeface="Arial" pitchFamily="34" charset="0"/>
              </a:rPr>
              <a:t>», «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6633CC"/>
                </a:solidFill>
                <a:effectLst/>
                <a:latin typeface="Times New Roman" pitchFamily="18" charset="0"/>
                <a:cs typeface="Arial" pitchFamily="34" charset="0"/>
              </a:rPr>
              <a:t>Овощи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6633CC"/>
                </a:solidFill>
                <a:effectLst/>
                <a:latin typeface="Times New Roman" pitchFamily="18" charset="0"/>
                <a:cs typeface="Arial" pitchFamily="34" charset="0"/>
              </a:rPr>
              <a:t>», «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6633CC"/>
                </a:solidFill>
                <a:effectLst/>
                <a:latin typeface="Times New Roman" pitchFamily="18" charset="0"/>
                <a:cs typeface="Arial" pitchFamily="34" charset="0"/>
              </a:rPr>
              <a:t>Игрушки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6633CC"/>
                </a:solidFill>
                <a:effectLst/>
                <a:latin typeface="Times New Roman" pitchFamily="18" charset="0"/>
                <a:cs typeface="Arial" pitchFamily="34" charset="0"/>
              </a:rPr>
              <a:t>», «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6633CC"/>
                </a:solidFill>
                <a:effectLst/>
                <a:latin typeface="Times New Roman" pitchFamily="18" charset="0"/>
                <a:cs typeface="Arial" pitchFamily="34" charset="0"/>
              </a:rPr>
              <a:t>Посуда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6633CC"/>
                </a:solidFill>
                <a:effectLst/>
                <a:latin typeface="Times New Roman" pitchFamily="18" charset="0"/>
                <a:cs typeface="Arial" pitchFamily="34" charset="0"/>
              </a:rPr>
              <a:t>», «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6633CC"/>
                </a:solidFill>
                <a:effectLst/>
                <a:latin typeface="Times New Roman" pitchFamily="18" charset="0"/>
                <a:cs typeface="Arial" pitchFamily="34" charset="0"/>
              </a:rPr>
              <a:t>Мебель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6633CC"/>
                </a:solidFill>
                <a:effectLst/>
                <a:latin typeface="Times New Roman" pitchFamily="18" charset="0"/>
                <a:cs typeface="Arial" pitchFamily="34" charset="0"/>
              </a:rPr>
              <a:t>», «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6633CC"/>
                </a:solidFill>
                <a:effectLst/>
                <a:latin typeface="Times New Roman" pitchFamily="18" charset="0"/>
                <a:cs typeface="Arial" pitchFamily="34" charset="0"/>
              </a:rPr>
              <a:t>Одежда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6633CC"/>
                </a:solidFill>
                <a:effectLst/>
                <a:latin typeface="Times New Roman" pitchFamily="18" charset="0"/>
                <a:cs typeface="Arial" pitchFamily="34" charset="0"/>
              </a:rPr>
              <a:t>»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6633CC"/>
                </a:solidFill>
                <a:effectLst/>
                <a:latin typeface="Times New Roman" pitchFamily="18" charset="0"/>
                <a:cs typeface="Arial" pitchFamily="34" charset="0"/>
              </a:rPr>
              <a:t>)</a:t>
            </a:r>
            <a:r>
              <a:rPr kumimoji="0" lang="tt-RU" sz="1200" b="0" i="1" u="none" strike="noStrike" cap="none" normalizeH="0" baseline="0" dirty="0" smtClean="0">
                <a:ln>
                  <a:noFill/>
                </a:ln>
                <a:solidFill>
                  <a:srgbClr val="6633CC"/>
                </a:solidFill>
                <a:effectLst/>
                <a:latin typeface="Times New Roman" pitchFamily="18" charset="0"/>
                <a:cs typeface="Arial" pitchFamily="34" charset="0"/>
              </a:rPr>
              <a:t>.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6633CC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tt-RU" sz="1200" b="1" i="0" u="none" strike="noStrike" cap="none" normalizeH="0" baseline="0" dirty="0" smtClean="0">
              <a:ln>
                <a:noFill/>
              </a:ln>
              <a:solidFill>
                <a:srgbClr val="6633CC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	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 Box 26"/>
          <p:cNvSpPr txBox="1">
            <a:spLocks noChangeArrowheads="1"/>
          </p:cNvSpPr>
          <p:nvPr/>
        </p:nvSpPr>
        <p:spPr bwMode="auto">
          <a:xfrm>
            <a:off x="2657252" y="404664"/>
            <a:ext cx="2200275" cy="320675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82550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Примечание</a:t>
            </a: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:</a:t>
            </a: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6633CC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</a:p>
          <a:p>
            <a:pPr marL="82550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6633CC"/>
                </a:solidFill>
                <a:effectLst/>
                <a:latin typeface="Times New Roman" pitchFamily="18" charset="0"/>
                <a:cs typeface="Arial" pitchFamily="34" charset="0"/>
              </a:rPr>
              <a:t>Д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6633CC"/>
                </a:solidFill>
                <a:effectLst/>
                <a:latin typeface="Times New Roman" pitchFamily="18" charset="0"/>
                <a:cs typeface="Arial" pitchFamily="34" charset="0"/>
              </a:rPr>
              <a:t>ети 5-6 лет друг – другу задают вопросы: </a:t>
            </a:r>
            <a:r>
              <a:rPr kumimoji="0" lang="tt-RU" sz="1200" b="1" i="1" u="none" strike="noStrike" cap="none" normalizeH="0" baseline="0" dirty="0" smtClean="0">
                <a:ln>
                  <a:noFill/>
                </a:ln>
                <a:solidFill>
                  <a:srgbClr val="6633CC"/>
                </a:solidFill>
                <a:effectLst/>
                <a:latin typeface="Times New Roman" pitchFamily="18" charset="0"/>
                <a:cs typeface="Arial" pitchFamily="34" charset="0"/>
              </a:rPr>
              <a:t>Нинди? Ничә? Нәрсә кирәк? Хәлләр ничек? </a:t>
            </a: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6633CC"/>
                </a:solidFill>
                <a:effectLst/>
                <a:latin typeface="Times New Roman" pitchFamily="18" charset="0"/>
                <a:cs typeface="Arial" pitchFamily="34" charset="0"/>
              </a:rPr>
              <a:t>Диалоги строятся ме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6633CC"/>
                </a:solidFill>
                <a:effectLst/>
                <a:latin typeface="Times New Roman" pitchFamily="18" charset="0"/>
                <a:cs typeface="Arial" pitchFamily="34" charset="0"/>
              </a:rPr>
              <a:t>ж</a:t>
            </a: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6633CC"/>
                </a:solidFill>
                <a:effectLst/>
                <a:latin typeface="Times New Roman" pitchFamily="18" charset="0"/>
                <a:cs typeface="Arial" pitchFamily="34" charset="0"/>
              </a:rPr>
              <a:t>ду воспитателями (родителями) и детьми, между детьми.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2" name="Группа 31"/>
          <p:cNvGrpSpPr/>
          <p:nvPr/>
        </p:nvGrpSpPr>
        <p:grpSpPr>
          <a:xfrm flipH="1">
            <a:off x="4937448" y="332656"/>
            <a:ext cx="2391816" cy="3180353"/>
            <a:chOff x="0" y="344488"/>
            <a:chExt cx="5063333" cy="3816424"/>
          </a:xfrm>
        </p:grpSpPr>
        <p:pic>
          <p:nvPicPr>
            <p:cNvPr id="33" name="Picture 8" descr="C:\Users\Аяз\Documents\s1200.png"/>
            <p:cNvPicPr>
              <a:picLocks noChangeAspect="1" noChangeArrowheads="1"/>
            </p:cNvPicPr>
            <p:nvPr/>
          </p:nvPicPr>
          <p:blipFill>
            <a:blip r:embed="rId2" cstate="print"/>
            <a:srcRect l="9419" t="7325" r="7385" b="6761"/>
            <a:stretch>
              <a:fillRect/>
            </a:stretch>
          </p:blipFill>
          <p:spPr bwMode="auto">
            <a:xfrm rot="5400000">
              <a:off x="598376" y="-253888"/>
              <a:ext cx="3816424" cy="5013176"/>
            </a:xfrm>
            <a:prstGeom prst="rect">
              <a:avLst/>
            </a:prstGeom>
            <a:noFill/>
          </p:spPr>
        </p:pic>
        <p:pic>
          <p:nvPicPr>
            <p:cNvPr id="34" name="Picture 10" descr="https://www.clipartmax.com/png/full/3-36556_clipart-stars-frame-png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5400000">
              <a:off x="641581" y="-225085"/>
              <a:ext cx="3730014" cy="5013176"/>
            </a:xfrm>
            <a:prstGeom prst="rect">
              <a:avLst/>
            </a:prstGeom>
            <a:noFill/>
          </p:spPr>
        </p:pic>
        <p:pic>
          <p:nvPicPr>
            <p:cNvPr id="35" name="Picture 20" descr="https://xn--b1adbcaba8d8ak5dwbg.xn--p1ai/image/cache/data/401/401027_figurnyi_element_bolshoi_zvezdochki-700x700.png"/>
            <p:cNvPicPr>
              <a:picLocks noChangeAspect="1" noChangeArrowheads="1"/>
            </p:cNvPicPr>
            <p:nvPr/>
          </p:nvPicPr>
          <p:blipFill>
            <a:blip r:embed="rId4" cstate="print">
              <a:lum contrast="30000"/>
            </a:blip>
            <a:srcRect/>
            <a:stretch>
              <a:fillRect/>
            </a:stretch>
          </p:blipFill>
          <p:spPr bwMode="auto">
            <a:xfrm>
              <a:off x="72009" y="3150001"/>
              <a:ext cx="908719" cy="1010906"/>
            </a:xfrm>
            <a:prstGeom prst="rect">
              <a:avLst/>
            </a:prstGeom>
            <a:noFill/>
          </p:spPr>
        </p:pic>
        <p:pic>
          <p:nvPicPr>
            <p:cNvPr id="36" name="Picture 26" descr="https://avatars.mds.yandex.net/get-pdb/1383054/697d6ec5-0179-4e65-87e5-9500864ae0e1/s1200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lum contrast="40000"/>
            </a:blip>
            <a:srcRect r="5223" b="6637"/>
            <a:stretch>
              <a:fillRect/>
            </a:stretch>
          </p:blipFill>
          <p:spPr bwMode="auto">
            <a:xfrm>
              <a:off x="4149080" y="3285438"/>
              <a:ext cx="914253" cy="803466"/>
            </a:xfrm>
            <a:prstGeom prst="rect">
              <a:avLst/>
            </a:prstGeom>
            <a:noFill/>
          </p:spPr>
        </p:pic>
      </p:grpSp>
      <p:pic>
        <p:nvPicPr>
          <p:cNvPr id="37" name="Picture 2" descr="C:\Users\Аяз\Desktop\УМКК\умк 00.png"/>
          <p:cNvPicPr>
            <a:picLocks noChangeAspect="1" noChangeArrowheads="1"/>
          </p:cNvPicPr>
          <p:nvPr/>
        </p:nvPicPr>
        <p:blipFill>
          <a:blip r:embed="rId6" cstate="print">
            <a:lum bright="-10000" contrast="20000"/>
          </a:blip>
          <a:srcRect l="46970"/>
          <a:stretch>
            <a:fillRect/>
          </a:stretch>
        </p:blipFill>
        <p:spPr bwMode="auto">
          <a:xfrm>
            <a:off x="8121352" y="1700808"/>
            <a:ext cx="936104" cy="1382281"/>
          </a:xfrm>
          <a:prstGeom prst="rect">
            <a:avLst/>
          </a:prstGeom>
          <a:noFill/>
        </p:spPr>
      </p:pic>
      <p:sp>
        <p:nvSpPr>
          <p:cNvPr id="38" name="Блок-схема: альтернативный процесс 37"/>
          <p:cNvSpPr/>
          <p:nvPr/>
        </p:nvSpPr>
        <p:spPr>
          <a:xfrm>
            <a:off x="7545288" y="908720"/>
            <a:ext cx="1944216" cy="720080"/>
          </a:xfrm>
          <a:prstGeom prst="flowChartAlternateProcess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 Box 28"/>
          <p:cNvSpPr txBox="1">
            <a:spLocks noChangeArrowheads="1"/>
          </p:cNvSpPr>
          <p:nvPr/>
        </p:nvSpPr>
        <p:spPr bwMode="auto">
          <a:xfrm>
            <a:off x="7257256" y="548680"/>
            <a:ext cx="2520950" cy="94820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Arial" pitchFamily="34" charset="0"/>
              </a:rPr>
              <a:t>Татарча диалоглар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Arial" pitchFamily="34" charset="0"/>
              </a:rPr>
              <a:t>Диалоги по-татарски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Arial" pitchFamily="34" charset="0"/>
              </a:rPr>
              <a:t>(Для родителей и воспитателей)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9" name="Группа 26"/>
          <p:cNvGrpSpPr/>
          <p:nvPr/>
        </p:nvGrpSpPr>
        <p:grpSpPr>
          <a:xfrm>
            <a:off x="7329264" y="3585017"/>
            <a:ext cx="2376264" cy="3168352"/>
            <a:chOff x="-1" y="344488"/>
            <a:chExt cx="5063334" cy="3816424"/>
          </a:xfrm>
        </p:grpSpPr>
        <p:pic>
          <p:nvPicPr>
            <p:cNvPr id="40" name="Picture 8" descr="C:\Users\Аяз\Documents\s1200.png"/>
            <p:cNvPicPr>
              <a:picLocks noChangeAspect="1" noChangeArrowheads="1"/>
            </p:cNvPicPr>
            <p:nvPr/>
          </p:nvPicPr>
          <p:blipFill>
            <a:blip r:embed="rId2" cstate="print"/>
            <a:srcRect l="9419" t="7325" r="7385" b="6761"/>
            <a:stretch>
              <a:fillRect/>
            </a:stretch>
          </p:blipFill>
          <p:spPr bwMode="auto">
            <a:xfrm rot="5400000">
              <a:off x="598376" y="-253888"/>
              <a:ext cx="3816424" cy="5013176"/>
            </a:xfrm>
            <a:prstGeom prst="rect">
              <a:avLst/>
            </a:prstGeom>
            <a:noFill/>
          </p:spPr>
        </p:pic>
        <p:pic>
          <p:nvPicPr>
            <p:cNvPr id="41" name="Picture 10" descr="https://www.clipartmax.com/png/full/3-36556_clipart-stars-frame-png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5400000">
              <a:off x="642561" y="-226067"/>
              <a:ext cx="3728051" cy="5013176"/>
            </a:xfrm>
            <a:prstGeom prst="rect">
              <a:avLst/>
            </a:prstGeom>
            <a:noFill/>
          </p:spPr>
        </p:pic>
        <p:pic>
          <p:nvPicPr>
            <p:cNvPr id="42" name="Picture 20" descr="https://xn--b1adbcaba8d8ak5dwbg.xn--p1ai/image/cache/data/401/401027_figurnyi_element_bolshoi_zvezdochki-700x700.png"/>
            <p:cNvPicPr>
              <a:picLocks noChangeAspect="1" noChangeArrowheads="1"/>
            </p:cNvPicPr>
            <p:nvPr/>
          </p:nvPicPr>
          <p:blipFill>
            <a:blip r:embed="rId4" cstate="print">
              <a:lum contrast="30000"/>
            </a:blip>
            <a:srcRect/>
            <a:stretch>
              <a:fillRect/>
            </a:stretch>
          </p:blipFill>
          <p:spPr bwMode="auto">
            <a:xfrm>
              <a:off x="72009" y="3293543"/>
              <a:ext cx="848596" cy="867364"/>
            </a:xfrm>
            <a:prstGeom prst="rect">
              <a:avLst/>
            </a:prstGeom>
            <a:noFill/>
          </p:spPr>
        </p:pic>
        <p:pic>
          <p:nvPicPr>
            <p:cNvPr id="43" name="Picture 26" descr="https://avatars.mds.yandex.net/get-pdb/1383054/697d6ec5-0179-4e65-87e5-9500864ae0e1/s1200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lum contrast="40000"/>
            </a:blip>
            <a:srcRect r="5223" b="6637"/>
            <a:stretch>
              <a:fillRect/>
            </a:stretch>
          </p:blipFill>
          <p:spPr bwMode="auto">
            <a:xfrm>
              <a:off x="4149080" y="3285438"/>
              <a:ext cx="914253" cy="803466"/>
            </a:xfrm>
            <a:prstGeom prst="rect">
              <a:avLst/>
            </a:prstGeom>
            <a:noFill/>
          </p:spPr>
        </p:pic>
      </p:grpSp>
      <p:grpSp>
        <p:nvGrpSpPr>
          <p:cNvPr id="44" name="Группа 43"/>
          <p:cNvGrpSpPr/>
          <p:nvPr/>
        </p:nvGrpSpPr>
        <p:grpSpPr>
          <a:xfrm>
            <a:off x="7473280" y="4089073"/>
            <a:ext cx="2105025" cy="720080"/>
            <a:chOff x="7473280" y="908720"/>
            <a:chExt cx="2105025" cy="720080"/>
          </a:xfrm>
        </p:grpSpPr>
        <p:sp>
          <p:nvSpPr>
            <p:cNvPr id="45" name="Блок-схема: альтернативный процесс 44"/>
            <p:cNvSpPr/>
            <p:nvPr/>
          </p:nvSpPr>
          <p:spPr>
            <a:xfrm>
              <a:off x="7545288" y="908720"/>
              <a:ext cx="1944216" cy="720080"/>
            </a:xfrm>
            <a:prstGeom prst="flowChartAlternateProcess">
              <a:avLst/>
            </a:prstGeom>
            <a:solidFill>
              <a:srgbClr val="FF99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Text Box 1"/>
            <p:cNvSpPr txBox="1">
              <a:spLocks noChangeArrowheads="1"/>
            </p:cNvSpPr>
            <p:nvPr/>
          </p:nvSpPr>
          <p:spPr bwMode="auto">
            <a:xfrm>
              <a:off x="7473280" y="908720"/>
              <a:ext cx="2105025" cy="504057"/>
            </a:xfrm>
            <a:prstGeom prst="rect">
              <a:avLst/>
            </a:prstGeom>
            <a:noFill/>
            <a:ln w="9525" algn="in">
              <a:noFill/>
              <a:miter lim="800000"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ru-RU" sz="1000" b="1" cap="all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Татарча</a:t>
              </a:r>
              <a:r>
                <a:rPr lang="ru-RU" sz="1000" b="1" cap="all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1000" b="1" cap="all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сөйләшәбез</a:t>
              </a:r>
              <a:endPara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ru-RU" sz="1000" b="1" cap="all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Говорим </a:t>
              </a:r>
              <a:r>
                <a:rPr lang="ru-RU" sz="1000" b="1" cap="all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по-татарски</a:t>
              </a:r>
              <a:endPara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ru-RU" sz="10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Карманный словарик </a:t>
              </a:r>
              <a:endPara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ru-RU" sz="10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для родителей  и воспитателей </a:t>
              </a:r>
              <a:endPara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just"/>
              <a:r>
                <a:rPr lang="ru-RU" sz="10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 </a:t>
              </a:r>
            </a:p>
            <a:p>
              <a:pPr algn="just"/>
              <a:r>
                <a:rPr lang="ru-RU" sz="10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 </a:t>
              </a:r>
            </a:p>
          </p:txBody>
        </p:sp>
      </p:grpSp>
      <p:pic>
        <p:nvPicPr>
          <p:cNvPr id="47" name="Picture 4" descr="книжки 2"/>
          <p:cNvPicPr>
            <a:picLocks noChangeAspect="1" noChangeArrowheads="1"/>
          </p:cNvPicPr>
          <p:nvPr/>
        </p:nvPicPr>
        <p:blipFill>
          <a:blip r:embed="rId7" cstate="print">
            <a:lum bright="-10000" contrast="30000"/>
          </a:blip>
          <a:srcRect l="46909" t="28140" r="-24" b="12268"/>
          <a:stretch>
            <a:fillRect/>
          </a:stretch>
        </p:blipFill>
        <p:spPr bwMode="auto">
          <a:xfrm>
            <a:off x="7689304" y="4881161"/>
            <a:ext cx="1656184" cy="139095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grpSp>
        <p:nvGrpSpPr>
          <p:cNvPr id="48" name="Группа 27"/>
          <p:cNvGrpSpPr/>
          <p:nvPr/>
        </p:nvGrpSpPr>
        <p:grpSpPr>
          <a:xfrm flipH="1">
            <a:off x="4953000" y="3573016"/>
            <a:ext cx="2391816" cy="3180353"/>
            <a:chOff x="0" y="344488"/>
            <a:chExt cx="5063333" cy="3816424"/>
          </a:xfrm>
        </p:grpSpPr>
        <p:pic>
          <p:nvPicPr>
            <p:cNvPr id="49" name="Picture 8" descr="C:\Users\Аяз\Documents\s1200.png"/>
            <p:cNvPicPr>
              <a:picLocks noChangeAspect="1" noChangeArrowheads="1"/>
            </p:cNvPicPr>
            <p:nvPr/>
          </p:nvPicPr>
          <p:blipFill>
            <a:blip r:embed="rId2" cstate="print"/>
            <a:srcRect l="9419" t="7325" r="7385" b="6761"/>
            <a:stretch>
              <a:fillRect/>
            </a:stretch>
          </p:blipFill>
          <p:spPr bwMode="auto">
            <a:xfrm rot="5400000">
              <a:off x="598376" y="-253888"/>
              <a:ext cx="3816424" cy="5013176"/>
            </a:xfrm>
            <a:prstGeom prst="rect">
              <a:avLst/>
            </a:prstGeom>
            <a:noFill/>
          </p:spPr>
        </p:pic>
        <p:pic>
          <p:nvPicPr>
            <p:cNvPr id="50" name="Picture 10" descr="https://www.clipartmax.com/png/full/3-36556_clipart-stars-frame-png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5400000">
              <a:off x="641581" y="-225085"/>
              <a:ext cx="3730014" cy="5013176"/>
            </a:xfrm>
            <a:prstGeom prst="rect">
              <a:avLst/>
            </a:prstGeom>
            <a:noFill/>
          </p:spPr>
        </p:pic>
        <p:pic>
          <p:nvPicPr>
            <p:cNvPr id="51" name="Picture 20" descr="https://xn--b1adbcaba8d8ak5dwbg.xn--p1ai/image/cache/data/401/401027_figurnyi_element_bolshoi_zvezdochki-700x700.png"/>
            <p:cNvPicPr>
              <a:picLocks noChangeAspect="1" noChangeArrowheads="1"/>
            </p:cNvPicPr>
            <p:nvPr/>
          </p:nvPicPr>
          <p:blipFill>
            <a:blip r:embed="rId4" cstate="print">
              <a:lum contrast="30000"/>
            </a:blip>
            <a:srcRect/>
            <a:stretch>
              <a:fillRect/>
            </a:stretch>
          </p:blipFill>
          <p:spPr bwMode="auto">
            <a:xfrm>
              <a:off x="72009" y="3150001"/>
              <a:ext cx="908719" cy="1010906"/>
            </a:xfrm>
            <a:prstGeom prst="rect">
              <a:avLst/>
            </a:prstGeom>
            <a:noFill/>
          </p:spPr>
        </p:pic>
        <p:pic>
          <p:nvPicPr>
            <p:cNvPr id="52" name="Picture 26" descr="https://avatars.mds.yandex.net/get-pdb/1383054/697d6ec5-0179-4e65-87e5-9500864ae0e1/s1200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lum contrast="40000"/>
            </a:blip>
            <a:srcRect r="5223" b="6637"/>
            <a:stretch>
              <a:fillRect/>
            </a:stretch>
          </p:blipFill>
          <p:spPr bwMode="auto">
            <a:xfrm>
              <a:off x="4149080" y="3285438"/>
              <a:ext cx="914253" cy="803466"/>
            </a:xfrm>
            <a:prstGeom prst="rect">
              <a:avLst/>
            </a:prstGeom>
            <a:noFill/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00472" y="332656"/>
          <a:ext cx="9505057" cy="640871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76264"/>
                <a:gridCol w="2376264"/>
                <a:gridCol w="2376264"/>
                <a:gridCol w="2376265"/>
              </a:tblGrid>
              <a:tr h="320435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20435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0" name="Text Box 19"/>
          <p:cNvSpPr txBox="1">
            <a:spLocks noChangeArrowheads="1"/>
          </p:cNvSpPr>
          <p:nvPr/>
        </p:nvSpPr>
        <p:spPr bwMode="auto">
          <a:xfrm>
            <a:off x="2792760" y="404664"/>
            <a:ext cx="2128267" cy="3208337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Arial" pitchFamily="34" charset="0"/>
              </a:rPr>
              <a:t>"Нәрсә кирәк?  –  Что надо?"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Малай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: Исәнме Оля</a:t>
            </a:r>
            <a:r>
              <a:rPr kumimoji="0" lang="tt-RU" sz="1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.</a:t>
            </a:r>
            <a:endParaRPr kumimoji="0" lang="tt-RU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Кыз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:      Исәнме Саша</a:t>
            </a:r>
            <a:r>
              <a:rPr kumimoji="0" lang="tt-RU" sz="1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Малай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: Нәрсә кирәк?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Кыз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:      Туп кирәк.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Малай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: Нинди туп?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Кыз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:  Зур (кечкенә, матур, чиста, пычрак, әйбәт) туп.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Малай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: Мә, зур, матур, чиста, әйбәт туп.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Кыз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:      Рәхмәт. Сау бул, Саша.</a:t>
            </a:r>
            <a:endParaRPr kumimoji="0" lang="tt-RU" sz="1200" b="0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Малай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: Сау бул, Оля.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	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 Box 20"/>
          <p:cNvSpPr txBox="1">
            <a:spLocks noChangeArrowheads="1"/>
          </p:cNvSpPr>
          <p:nvPr/>
        </p:nvSpPr>
        <p:spPr bwMode="auto">
          <a:xfrm>
            <a:off x="344488" y="332656"/>
            <a:ext cx="2232248" cy="320675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Arial" pitchFamily="34" charset="0"/>
              </a:rPr>
              <a:t>"Нәрсә кирәк?  –  Что надо?"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а)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– Коля, нәрсә кирәк?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– Бәрәнге кирәк</a:t>
            </a:r>
            <a:r>
              <a:rPr kumimoji="0" lang="tt-RU" sz="1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– Мә бәрәнге</a:t>
            </a:r>
            <a:r>
              <a:rPr kumimoji="0" lang="tt-RU" sz="1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– Рәхмәт.</a:t>
            </a:r>
            <a:endParaRPr kumimoji="0" lang="tt-RU" sz="1200" b="0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б)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– Оля, нәрсә кирәк?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– Алма кирәк</a:t>
            </a:r>
            <a:r>
              <a:rPr kumimoji="0" lang="tt-RU" sz="1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– Нинди алма?</a:t>
            </a:r>
            <a:endParaRPr kumimoji="0" lang="tt-RU" sz="1200" b="0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– Яшел алма.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– Мә яшел алма</a:t>
            </a:r>
            <a:r>
              <a:rPr kumimoji="0" lang="tt-RU" sz="1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– Рәхмәт.</a:t>
            </a:r>
            <a:endParaRPr kumimoji="0" lang="tt-RU" sz="1200" b="0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в)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– Лена, нәрсә кирәк?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– Кәбестә кирәк</a:t>
            </a:r>
            <a:r>
              <a:rPr kumimoji="0" lang="tt-RU" sz="1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– Ничә кәбестә?</a:t>
            </a:r>
            <a:endParaRPr kumimoji="0" lang="tt-RU" sz="1200" b="0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– Дүрт кәбестә.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– Мә дүрт кәбестә</a:t>
            </a:r>
            <a:r>
              <a:rPr kumimoji="0" lang="tt-RU" sz="1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– Рәхмәт.</a:t>
            </a:r>
            <a:endParaRPr kumimoji="0" lang="tt-RU" sz="1200" b="0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	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 Box 21"/>
          <p:cNvSpPr txBox="1">
            <a:spLocks noChangeArrowheads="1"/>
          </p:cNvSpPr>
          <p:nvPr/>
        </p:nvSpPr>
        <p:spPr bwMode="auto">
          <a:xfrm>
            <a:off x="344488" y="3461023"/>
            <a:ext cx="2200275" cy="3208337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Arial" pitchFamily="34" charset="0"/>
              </a:rPr>
              <a:t>"Бир әле – Дай пожалуйста"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-Кашык (тәлинкә, чынаяк) бир.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-Нинди кашык (тәлинкә, чынаяк)?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- Зур (кечкенә, сары, яшел, кызыл, зәңгәр) кашык</a:t>
            </a:r>
            <a:r>
              <a:rPr kumimoji="0" lang="tt-RU" sz="1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- Ничә кашык (тәлинкә, чынаяк)?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-(1-10) кашык (тәлинкә, чынаяк).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- Мә, (1-10) кашык (тәлинкә, чынаяк).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	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 Box 22"/>
          <p:cNvSpPr txBox="1">
            <a:spLocks noChangeArrowheads="1"/>
          </p:cNvSpPr>
          <p:nvPr/>
        </p:nvSpPr>
        <p:spPr bwMode="auto">
          <a:xfrm>
            <a:off x="2792760" y="3461023"/>
            <a:ext cx="2200275" cy="320675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Arial" pitchFamily="34" charset="0"/>
              </a:rPr>
              <a:t>"</a:t>
            </a: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Arial" pitchFamily="34" charset="0"/>
              </a:rPr>
              <a:t>Нәрсә кирәк?  –  Что надо?”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-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 Нәрсә кирәк?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– Аш (ботка, сөт, ипи, чәй, кишер, кәбестә, кыяр, бәрәңге) кирәк</a:t>
            </a:r>
            <a:r>
              <a:rPr kumimoji="0" lang="tt-RU" sz="1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– Нинди аш (ботка, сөт, ипи, чәй, кишер, кәбестә, кыяр, бәрәңге)?</a:t>
            </a:r>
            <a:endParaRPr kumimoji="0" lang="tt-RU" sz="1200" b="0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– Тәмле аш (ботка, сөт, ипи, чәй, кишер, кәбестә, кыяр, бәрәңге</a:t>
            </a:r>
            <a:r>
              <a:rPr kumimoji="0" lang="tt-RU" sz="1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).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-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Мә, аш (ботка, сөт, ипи, чәй, кишер, кәбестә, кыяр, бәрәңге</a:t>
            </a:r>
            <a:r>
              <a:rPr kumimoji="0" lang="tt-RU" sz="1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)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тәмле.</a:t>
            </a:r>
            <a:endParaRPr kumimoji="0" lang="tt-RU" sz="1200" b="0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	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8" name="Группа 27"/>
          <p:cNvGrpSpPr/>
          <p:nvPr/>
        </p:nvGrpSpPr>
        <p:grpSpPr>
          <a:xfrm flipH="1">
            <a:off x="4953000" y="332656"/>
            <a:ext cx="2391816" cy="3180353"/>
            <a:chOff x="0" y="344488"/>
            <a:chExt cx="5063333" cy="3816424"/>
          </a:xfrm>
        </p:grpSpPr>
        <p:pic>
          <p:nvPicPr>
            <p:cNvPr id="29" name="Picture 8" descr="C:\Users\Аяз\Documents\s1200.png"/>
            <p:cNvPicPr>
              <a:picLocks noChangeAspect="1" noChangeArrowheads="1"/>
            </p:cNvPicPr>
            <p:nvPr/>
          </p:nvPicPr>
          <p:blipFill>
            <a:blip r:embed="rId2" cstate="print"/>
            <a:srcRect l="9419" t="7325" r="7385" b="6761"/>
            <a:stretch>
              <a:fillRect/>
            </a:stretch>
          </p:blipFill>
          <p:spPr bwMode="auto">
            <a:xfrm rot="5400000">
              <a:off x="598376" y="-253888"/>
              <a:ext cx="3816424" cy="5013176"/>
            </a:xfrm>
            <a:prstGeom prst="rect">
              <a:avLst/>
            </a:prstGeom>
            <a:noFill/>
          </p:spPr>
        </p:pic>
        <p:pic>
          <p:nvPicPr>
            <p:cNvPr id="30" name="Picture 10" descr="https://www.clipartmax.com/png/full/3-36556_clipart-stars-frame-png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5400000">
              <a:off x="641581" y="-225085"/>
              <a:ext cx="3730014" cy="5013176"/>
            </a:xfrm>
            <a:prstGeom prst="rect">
              <a:avLst/>
            </a:prstGeom>
            <a:noFill/>
          </p:spPr>
        </p:pic>
        <p:pic>
          <p:nvPicPr>
            <p:cNvPr id="31" name="Picture 20" descr="https://xn--b1adbcaba8d8ak5dwbg.xn--p1ai/image/cache/data/401/401027_figurnyi_element_bolshoi_zvezdochki-700x700.png"/>
            <p:cNvPicPr>
              <a:picLocks noChangeAspect="1" noChangeArrowheads="1"/>
            </p:cNvPicPr>
            <p:nvPr/>
          </p:nvPicPr>
          <p:blipFill>
            <a:blip r:embed="rId4" cstate="print">
              <a:lum contrast="30000"/>
            </a:blip>
            <a:srcRect/>
            <a:stretch>
              <a:fillRect/>
            </a:stretch>
          </p:blipFill>
          <p:spPr bwMode="auto">
            <a:xfrm>
              <a:off x="72009" y="3150001"/>
              <a:ext cx="908719" cy="1010906"/>
            </a:xfrm>
            <a:prstGeom prst="rect">
              <a:avLst/>
            </a:prstGeom>
            <a:noFill/>
          </p:spPr>
        </p:pic>
        <p:pic>
          <p:nvPicPr>
            <p:cNvPr id="32" name="Picture 26" descr="https://avatars.mds.yandex.net/get-pdb/1383054/697d6ec5-0179-4e65-87e5-9500864ae0e1/s1200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lum contrast="40000"/>
            </a:blip>
            <a:srcRect r="5223" b="6637"/>
            <a:stretch>
              <a:fillRect/>
            </a:stretch>
          </p:blipFill>
          <p:spPr bwMode="auto">
            <a:xfrm>
              <a:off x="4149080" y="3285438"/>
              <a:ext cx="914253" cy="803466"/>
            </a:xfrm>
            <a:prstGeom prst="rect">
              <a:avLst/>
            </a:prstGeom>
            <a:noFill/>
          </p:spPr>
        </p:pic>
      </p:grpSp>
      <p:grpSp>
        <p:nvGrpSpPr>
          <p:cNvPr id="33" name="Группа 32"/>
          <p:cNvGrpSpPr/>
          <p:nvPr/>
        </p:nvGrpSpPr>
        <p:grpSpPr>
          <a:xfrm>
            <a:off x="7329264" y="332656"/>
            <a:ext cx="2376264" cy="3180353"/>
            <a:chOff x="0" y="344488"/>
            <a:chExt cx="5063333" cy="3816424"/>
          </a:xfrm>
        </p:grpSpPr>
        <p:pic>
          <p:nvPicPr>
            <p:cNvPr id="34" name="Picture 8" descr="C:\Users\Аяз\Documents\s1200.png"/>
            <p:cNvPicPr>
              <a:picLocks noChangeAspect="1" noChangeArrowheads="1"/>
            </p:cNvPicPr>
            <p:nvPr/>
          </p:nvPicPr>
          <p:blipFill>
            <a:blip r:embed="rId2" cstate="print"/>
            <a:srcRect l="9419" t="7325" r="7385" b="6761"/>
            <a:stretch>
              <a:fillRect/>
            </a:stretch>
          </p:blipFill>
          <p:spPr bwMode="auto">
            <a:xfrm rot="5400000">
              <a:off x="598376" y="-253888"/>
              <a:ext cx="3816424" cy="5013176"/>
            </a:xfrm>
            <a:prstGeom prst="rect">
              <a:avLst/>
            </a:prstGeom>
            <a:noFill/>
          </p:spPr>
        </p:pic>
        <p:pic>
          <p:nvPicPr>
            <p:cNvPr id="35" name="Picture 10" descr="https://www.clipartmax.com/png/full/3-36556_clipart-stars-frame-png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5400000">
              <a:off x="641581" y="-225085"/>
              <a:ext cx="3730014" cy="5013176"/>
            </a:xfrm>
            <a:prstGeom prst="rect">
              <a:avLst/>
            </a:prstGeom>
            <a:noFill/>
          </p:spPr>
        </p:pic>
        <p:pic>
          <p:nvPicPr>
            <p:cNvPr id="36" name="Picture 20" descr="https://xn--b1adbcaba8d8ak5dwbg.xn--p1ai/image/cache/data/401/401027_figurnyi_element_bolshoi_zvezdochki-700x700.png"/>
            <p:cNvPicPr>
              <a:picLocks noChangeAspect="1" noChangeArrowheads="1"/>
            </p:cNvPicPr>
            <p:nvPr/>
          </p:nvPicPr>
          <p:blipFill>
            <a:blip r:embed="rId4" cstate="print">
              <a:lum contrast="30000"/>
            </a:blip>
            <a:srcRect/>
            <a:stretch>
              <a:fillRect/>
            </a:stretch>
          </p:blipFill>
          <p:spPr bwMode="auto">
            <a:xfrm>
              <a:off x="72009" y="3150001"/>
              <a:ext cx="908719" cy="1010906"/>
            </a:xfrm>
            <a:prstGeom prst="rect">
              <a:avLst/>
            </a:prstGeom>
            <a:noFill/>
          </p:spPr>
        </p:pic>
        <p:pic>
          <p:nvPicPr>
            <p:cNvPr id="37" name="Picture 26" descr="https://avatars.mds.yandex.net/get-pdb/1383054/697d6ec5-0179-4e65-87e5-9500864ae0e1/s1200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lum contrast="40000"/>
            </a:blip>
            <a:srcRect r="5223" b="6637"/>
            <a:stretch>
              <a:fillRect/>
            </a:stretch>
          </p:blipFill>
          <p:spPr bwMode="auto">
            <a:xfrm>
              <a:off x="4149080" y="3285438"/>
              <a:ext cx="914253" cy="803466"/>
            </a:xfrm>
            <a:prstGeom prst="rect">
              <a:avLst/>
            </a:prstGeom>
            <a:noFill/>
          </p:spPr>
        </p:pic>
      </p:grpSp>
      <p:grpSp>
        <p:nvGrpSpPr>
          <p:cNvPr id="38" name="Группа 37"/>
          <p:cNvGrpSpPr/>
          <p:nvPr/>
        </p:nvGrpSpPr>
        <p:grpSpPr>
          <a:xfrm flipH="1">
            <a:off x="4953000" y="3573016"/>
            <a:ext cx="2391816" cy="3180353"/>
            <a:chOff x="0" y="344488"/>
            <a:chExt cx="5063333" cy="3816424"/>
          </a:xfrm>
        </p:grpSpPr>
        <p:pic>
          <p:nvPicPr>
            <p:cNvPr id="39" name="Picture 8" descr="C:\Users\Аяз\Documents\s1200.png"/>
            <p:cNvPicPr>
              <a:picLocks noChangeAspect="1" noChangeArrowheads="1"/>
            </p:cNvPicPr>
            <p:nvPr/>
          </p:nvPicPr>
          <p:blipFill>
            <a:blip r:embed="rId2" cstate="print"/>
            <a:srcRect l="9419" t="7325" r="7385" b="6761"/>
            <a:stretch>
              <a:fillRect/>
            </a:stretch>
          </p:blipFill>
          <p:spPr bwMode="auto">
            <a:xfrm rot="5400000">
              <a:off x="598376" y="-253888"/>
              <a:ext cx="3816424" cy="5013176"/>
            </a:xfrm>
            <a:prstGeom prst="rect">
              <a:avLst/>
            </a:prstGeom>
            <a:noFill/>
          </p:spPr>
        </p:pic>
        <p:pic>
          <p:nvPicPr>
            <p:cNvPr id="40" name="Picture 10" descr="https://www.clipartmax.com/png/full/3-36556_clipart-stars-frame-png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5400000">
              <a:off x="641581" y="-225085"/>
              <a:ext cx="3730014" cy="5013176"/>
            </a:xfrm>
            <a:prstGeom prst="rect">
              <a:avLst/>
            </a:prstGeom>
            <a:noFill/>
          </p:spPr>
        </p:pic>
        <p:pic>
          <p:nvPicPr>
            <p:cNvPr id="41" name="Picture 20" descr="https://xn--b1adbcaba8d8ak5dwbg.xn--p1ai/image/cache/data/401/401027_figurnyi_element_bolshoi_zvezdochki-700x700.png"/>
            <p:cNvPicPr>
              <a:picLocks noChangeAspect="1" noChangeArrowheads="1"/>
            </p:cNvPicPr>
            <p:nvPr/>
          </p:nvPicPr>
          <p:blipFill>
            <a:blip r:embed="rId4" cstate="print">
              <a:lum contrast="30000"/>
            </a:blip>
            <a:srcRect/>
            <a:stretch>
              <a:fillRect/>
            </a:stretch>
          </p:blipFill>
          <p:spPr bwMode="auto">
            <a:xfrm>
              <a:off x="72009" y="3150001"/>
              <a:ext cx="908719" cy="1010906"/>
            </a:xfrm>
            <a:prstGeom prst="rect">
              <a:avLst/>
            </a:prstGeom>
            <a:noFill/>
          </p:spPr>
        </p:pic>
        <p:pic>
          <p:nvPicPr>
            <p:cNvPr id="42" name="Picture 26" descr="https://avatars.mds.yandex.net/get-pdb/1383054/697d6ec5-0179-4e65-87e5-9500864ae0e1/s1200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lum contrast="40000"/>
            </a:blip>
            <a:srcRect r="5223" b="6637"/>
            <a:stretch>
              <a:fillRect/>
            </a:stretch>
          </p:blipFill>
          <p:spPr bwMode="auto">
            <a:xfrm>
              <a:off x="4149080" y="3285438"/>
              <a:ext cx="914253" cy="803466"/>
            </a:xfrm>
            <a:prstGeom prst="rect">
              <a:avLst/>
            </a:prstGeom>
            <a:noFill/>
          </p:spPr>
        </p:pic>
      </p:grpSp>
      <p:grpSp>
        <p:nvGrpSpPr>
          <p:cNvPr id="43" name="Группа 42"/>
          <p:cNvGrpSpPr/>
          <p:nvPr/>
        </p:nvGrpSpPr>
        <p:grpSpPr>
          <a:xfrm>
            <a:off x="7329264" y="3573016"/>
            <a:ext cx="2376264" cy="3180353"/>
            <a:chOff x="0" y="344488"/>
            <a:chExt cx="5063333" cy="3816424"/>
          </a:xfrm>
        </p:grpSpPr>
        <p:pic>
          <p:nvPicPr>
            <p:cNvPr id="44" name="Picture 8" descr="C:\Users\Аяз\Documents\s1200.png"/>
            <p:cNvPicPr>
              <a:picLocks noChangeAspect="1" noChangeArrowheads="1"/>
            </p:cNvPicPr>
            <p:nvPr/>
          </p:nvPicPr>
          <p:blipFill>
            <a:blip r:embed="rId2" cstate="print"/>
            <a:srcRect l="9419" t="7325" r="7385" b="6761"/>
            <a:stretch>
              <a:fillRect/>
            </a:stretch>
          </p:blipFill>
          <p:spPr bwMode="auto">
            <a:xfrm rot="5400000">
              <a:off x="598376" y="-253888"/>
              <a:ext cx="3816424" cy="5013176"/>
            </a:xfrm>
            <a:prstGeom prst="rect">
              <a:avLst/>
            </a:prstGeom>
            <a:noFill/>
          </p:spPr>
        </p:pic>
        <p:pic>
          <p:nvPicPr>
            <p:cNvPr id="45" name="Picture 10" descr="https://www.clipartmax.com/png/full/3-36556_clipart-stars-frame-png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5400000">
              <a:off x="641581" y="-225085"/>
              <a:ext cx="3730014" cy="5013176"/>
            </a:xfrm>
            <a:prstGeom prst="rect">
              <a:avLst/>
            </a:prstGeom>
            <a:noFill/>
          </p:spPr>
        </p:pic>
        <p:pic>
          <p:nvPicPr>
            <p:cNvPr id="46" name="Picture 20" descr="https://xn--b1adbcaba8d8ak5dwbg.xn--p1ai/image/cache/data/401/401027_figurnyi_element_bolshoi_zvezdochki-700x700.png"/>
            <p:cNvPicPr>
              <a:picLocks noChangeAspect="1" noChangeArrowheads="1"/>
            </p:cNvPicPr>
            <p:nvPr/>
          </p:nvPicPr>
          <p:blipFill>
            <a:blip r:embed="rId4" cstate="print">
              <a:lum contrast="30000"/>
            </a:blip>
            <a:srcRect/>
            <a:stretch>
              <a:fillRect/>
            </a:stretch>
          </p:blipFill>
          <p:spPr bwMode="auto">
            <a:xfrm>
              <a:off x="72009" y="3150001"/>
              <a:ext cx="908719" cy="1010906"/>
            </a:xfrm>
            <a:prstGeom prst="rect">
              <a:avLst/>
            </a:prstGeom>
            <a:noFill/>
          </p:spPr>
        </p:pic>
        <p:pic>
          <p:nvPicPr>
            <p:cNvPr id="47" name="Picture 26" descr="https://avatars.mds.yandex.net/get-pdb/1383054/697d6ec5-0179-4e65-87e5-9500864ae0e1/s1200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lum contrast="40000"/>
            </a:blip>
            <a:srcRect r="5223" b="6637"/>
            <a:stretch>
              <a:fillRect/>
            </a:stretch>
          </p:blipFill>
          <p:spPr bwMode="auto">
            <a:xfrm>
              <a:off x="4149080" y="3285438"/>
              <a:ext cx="914253" cy="803466"/>
            </a:xfrm>
            <a:prstGeom prst="rect">
              <a:avLst/>
            </a:prstGeom>
            <a:noFill/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00472" y="332656"/>
          <a:ext cx="9505057" cy="640871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48272"/>
                <a:gridCol w="2304256"/>
                <a:gridCol w="2376264"/>
                <a:gridCol w="2376265"/>
              </a:tblGrid>
              <a:tr h="320435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20435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488504" y="980728"/>
          <a:ext cx="2016224" cy="2374671"/>
        </p:xfrm>
        <a:graphic>
          <a:graphicData uri="http://schemas.openxmlformats.org/drawingml/2006/table">
            <a:tbl>
              <a:tblPr/>
              <a:tblGrid>
                <a:gridCol w="278087"/>
                <a:gridCol w="842115"/>
                <a:gridCol w="896022"/>
              </a:tblGrid>
              <a:tr h="281915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b="1" kern="1400" dirty="0">
                          <a:solidFill>
                            <a:srgbClr val="000000"/>
                          </a:solidFill>
                          <a:latin typeface="Times New Roman"/>
                        </a:rPr>
                        <a:t>№</a:t>
                      </a:r>
                      <a:endParaRPr lang="tt-RU" sz="1000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b="1" kern="1400">
                          <a:solidFill>
                            <a:srgbClr val="000000"/>
                          </a:solidFill>
                          <a:latin typeface="Times New Roman"/>
                        </a:rPr>
                        <a:t>Татарча сүзлек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b="1" kern="1400">
                          <a:solidFill>
                            <a:srgbClr val="000000"/>
                          </a:solidFill>
                          <a:latin typeface="Times New Roman"/>
                        </a:rPr>
                        <a:t>Русский словарь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565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kern="1400">
                          <a:solidFill>
                            <a:srgbClr val="000000"/>
                          </a:solidFill>
                          <a:latin typeface="Times New Roman"/>
                        </a:rPr>
                        <a:t>1-2</a:t>
                      </a:r>
                      <a:endParaRPr lang="en-US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исәнмесез,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исәнме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здравствуйте здравствуй</a:t>
                      </a:r>
                      <a:endParaRPr lang="ru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565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kern="1400">
                          <a:solidFill>
                            <a:srgbClr val="000000"/>
                          </a:solidFill>
                          <a:latin typeface="Times New Roman"/>
                        </a:rPr>
                        <a:t>3-4</a:t>
                      </a:r>
                      <a:endParaRPr lang="en-US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kern="1400">
                          <a:solidFill>
                            <a:srgbClr val="000000"/>
                          </a:solidFill>
                          <a:latin typeface="Times New Roman"/>
                        </a:rPr>
                        <a:t>5-6</a:t>
                      </a:r>
                      <a:endParaRPr lang="en-US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сау булыгыз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сау бул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до свидания</a:t>
                      </a:r>
                      <a:endParaRPr lang="ru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132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kern="1400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  <a:endParaRPr lang="en-US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юк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нет</a:t>
                      </a:r>
                      <a:endParaRPr lang="ru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132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kern="1400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  <a:endParaRPr lang="en-US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мин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я</a:t>
                      </a:r>
                      <a:endParaRPr lang="ru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132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kern="1400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  <a:endParaRPr lang="en-US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әти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папа</a:t>
                      </a:r>
                      <a:endParaRPr lang="ru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132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kern="1400">
                          <a:solidFill>
                            <a:srgbClr val="000000"/>
                          </a:solidFill>
                          <a:latin typeface="Times New Roman"/>
                        </a:rPr>
                        <a:t>10</a:t>
                      </a:r>
                      <a:endParaRPr lang="en-US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әни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мама</a:t>
                      </a:r>
                      <a:endParaRPr lang="ru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132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kern="1400">
                          <a:solidFill>
                            <a:srgbClr val="000000"/>
                          </a:solidFill>
                          <a:latin typeface="Times New Roman"/>
                        </a:rPr>
                        <a:t>11</a:t>
                      </a:r>
                      <a:endParaRPr lang="en-US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малай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мальчик</a:t>
                      </a:r>
                      <a:endParaRPr lang="ru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132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kern="1400">
                          <a:solidFill>
                            <a:srgbClr val="000000"/>
                          </a:solidFill>
                          <a:latin typeface="Times New Roman"/>
                        </a:rPr>
                        <a:t>12</a:t>
                      </a:r>
                      <a:endParaRPr lang="en-US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кыз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девочка</a:t>
                      </a:r>
                      <a:endParaRPr lang="ru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132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kern="1400">
                          <a:solidFill>
                            <a:srgbClr val="000000"/>
                          </a:solidFill>
                          <a:latin typeface="Times New Roman"/>
                        </a:rPr>
                        <a:t>13</a:t>
                      </a:r>
                      <a:endParaRPr lang="en-US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әби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kern="140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бабушка</a:t>
                      </a:r>
                      <a:endParaRPr lang="ru-RU" sz="1000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132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kern="1400">
                          <a:solidFill>
                            <a:srgbClr val="000000"/>
                          </a:solidFill>
                          <a:latin typeface="Times New Roman"/>
                        </a:rPr>
                        <a:t>14</a:t>
                      </a:r>
                      <a:endParaRPr lang="en-US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бабай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дедушка</a:t>
                      </a:r>
                      <a:endParaRPr lang="ru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285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kern="1400">
                          <a:solidFill>
                            <a:srgbClr val="000000"/>
                          </a:solidFill>
                          <a:latin typeface="Times New Roman"/>
                        </a:rPr>
                        <a:t>15-16</a:t>
                      </a:r>
                      <a:endParaRPr lang="en-US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kern="1400">
                          <a:solidFill>
                            <a:srgbClr val="FF0000"/>
                          </a:solidFill>
                          <a:latin typeface="Times New Roman"/>
                        </a:rPr>
                        <a:t>син кем?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ты кто?</a:t>
                      </a:r>
                      <a:endParaRPr lang="ru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285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kern="1400" dirty="0">
                          <a:solidFill>
                            <a:srgbClr val="000000"/>
                          </a:solidFill>
                          <a:latin typeface="Times New Roman"/>
                        </a:rPr>
                        <a:t>17-18</a:t>
                      </a:r>
                      <a:endParaRPr lang="en-US" sz="1000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кил монда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kern="1400" dirty="0">
                          <a:solidFill>
                            <a:srgbClr val="000000"/>
                          </a:solidFill>
                          <a:latin typeface="Times New Roman"/>
                        </a:rPr>
                        <a:t>иди сюда</a:t>
                      </a:r>
                      <a:endParaRPr lang="ru-RU" sz="1000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344488" y="404664"/>
            <a:ext cx="2255837" cy="534987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Активные и </a:t>
            </a: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пассивные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(понимают, но в диалогах ещё не используют)</a:t>
            </a: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слова для детей </a:t>
            </a: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4-5 </a:t>
            </a: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лет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5" name="Таблица 24"/>
          <p:cNvGraphicFramePr>
            <a:graphicFrameLocks noGrp="1"/>
          </p:cNvGraphicFramePr>
          <p:nvPr/>
        </p:nvGraphicFramePr>
        <p:xfrm>
          <a:off x="2792760" y="476672"/>
          <a:ext cx="2016224" cy="2950345"/>
        </p:xfrm>
        <a:graphic>
          <a:graphicData uri="http://schemas.openxmlformats.org/drawingml/2006/table">
            <a:tbl>
              <a:tblPr/>
              <a:tblGrid>
                <a:gridCol w="333348"/>
                <a:gridCol w="890788"/>
                <a:gridCol w="792088"/>
              </a:tblGrid>
              <a:tr h="150482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kern="1400" dirty="0">
                          <a:solidFill>
                            <a:srgbClr val="000000"/>
                          </a:solidFill>
                          <a:latin typeface="Times New Roman"/>
                        </a:rPr>
                        <a:t>19-20</a:t>
                      </a:r>
                      <a:endParaRPr lang="en-US" sz="1000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kern="1400">
                          <a:solidFill>
                            <a:srgbClr val="FF0000"/>
                          </a:solidFill>
                          <a:latin typeface="Times New Roman"/>
                        </a:rPr>
                        <a:t>кем анда?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кто там?</a:t>
                      </a:r>
                      <a:endParaRPr lang="ru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132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kern="1400">
                          <a:solidFill>
                            <a:srgbClr val="000000"/>
                          </a:solidFill>
                          <a:latin typeface="Times New Roman"/>
                        </a:rPr>
                        <a:t>21</a:t>
                      </a:r>
                      <a:endParaRPr lang="en-US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әйе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да</a:t>
                      </a:r>
                      <a:endParaRPr lang="ru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132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kern="1400">
                          <a:solidFill>
                            <a:srgbClr val="000000"/>
                          </a:solidFill>
                          <a:latin typeface="Times New Roman"/>
                        </a:rPr>
                        <a:t>22-23</a:t>
                      </a:r>
                      <a:endParaRPr lang="en-US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хәлләр ничек?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как дела?</a:t>
                      </a:r>
                      <a:endParaRPr lang="ru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132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kern="1400">
                          <a:solidFill>
                            <a:srgbClr val="000000"/>
                          </a:solidFill>
                          <a:latin typeface="Times New Roman"/>
                        </a:rPr>
                        <a:t>24</a:t>
                      </a:r>
                      <a:endParaRPr lang="en-US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рәхмәт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спасибо</a:t>
                      </a:r>
                      <a:endParaRPr lang="ru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132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kern="1400">
                          <a:solidFill>
                            <a:srgbClr val="000000"/>
                          </a:solidFill>
                          <a:latin typeface="Times New Roman"/>
                        </a:rPr>
                        <a:t>25</a:t>
                      </a:r>
                      <a:endParaRPr lang="en-US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алма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яблоко</a:t>
                      </a:r>
                      <a:endParaRPr lang="ru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132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kern="1400">
                          <a:solidFill>
                            <a:srgbClr val="000000"/>
                          </a:solidFill>
                          <a:latin typeface="Times New Roman"/>
                        </a:rPr>
                        <a:t>26</a:t>
                      </a:r>
                      <a:endParaRPr lang="en-US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мә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на, возьми</a:t>
                      </a:r>
                      <a:endParaRPr lang="ru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132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kern="1400">
                          <a:solidFill>
                            <a:srgbClr val="000000"/>
                          </a:solidFill>
                          <a:latin typeface="Times New Roman"/>
                        </a:rPr>
                        <a:t>27</a:t>
                      </a:r>
                      <a:endParaRPr lang="en-US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kern="1400" dirty="0">
                          <a:solidFill>
                            <a:srgbClr val="000000"/>
                          </a:solidFill>
                          <a:latin typeface="Times New Roman"/>
                        </a:rPr>
                        <a:t>чәй</a:t>
                      </a:r>
                      <a:endParaRPr lang="tt-RU" sz="1000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чай</a:t>
                      </a:r>
                      <a:endParaRPr lang="ru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132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kern="1400">
                          <a:solidFill>
                            <a:srgbClr val="000000"/>
                          </a:solidFill>
                          <a:latin typeface="Times New Roman"/>
                        </a:rPr>
                        <a:t>28</a:t>
                      </a:r>
                      <a:endParaRPr lang="en-US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сөт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молоко</a:t>
                      </a:r>
                      <a:endParaRPr lang="ru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132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kern="1400">
                          <a:solidFill>
                            <a:srgbClr val="000000"/>
                          </a:solidFill>
                          <a:latin typeface="Times New Roman"/>
                        </a:rPr>
                        <a:t>29</a:t>
                      </a:r>
                      <a:endParaRPr lang="en-US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тәмле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вкусно</a:t>
                      </a:r>
                      <a:endParaRPr lang="ru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132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kern="1400">
                          <a:solidFill>
                            <a:srgbClr val="000000"/>
                          </a:solidFill>
                          <a:latin typeface="Times New Roman"/>
                        </a:rPr>
                        <a:t>30</a:t>
                      </a:r>
                      <a:endParaRPr lang="en-US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утыр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садись</a:t>
                      </a:r>
                      <a:endParaRPr lang="ru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132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kern="1400">
                          <a:solidFill>
                            <a:srgbClr val="000000"/>
                          </a:solidFill>
                          <a:latin typeface="Times New Roman"/>
                        </a:rPr>
                        <a:t>31</a:t>
                      </a:r>
                      <a:endParaRPr lang="en-US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аша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ешь, кушай</a:t>
                      </a:r>
                      <a:endParaRPr lang="ru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132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kern="1400">
                          <a:solidFill>
                            <a:srgbClr val="000000"/>
                          </a:solidFill>
                          <a:latin typeface="Times New Roman"/>
                        </a:rPr>
                        <a:t>32</a:t>
                      </a:r>
                      <a:endParaRPr lang="en-US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эч</a:t>
                      </a:r>
                      <a:endParaRPr lang="ru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пей</a:t>
                      </a:r>
                      <a:endParaRPr lang="ru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899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kern="1400">
                          <a:solidFill>
                            <a:srgbClr val="000000"/>
                          </a:solidFill>
                          <a:latin typeface="Times New Roman"/>
                        </a:rPr>
                        <a:t>33-34</a:t>
                      </a:r>
                      <a:endParaRPr lang="en-US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kern="1400">
                          <a:solidFill>
                            <a:srgbClr val="FF0000"/>
                          </a:solidFill>
                          <a:latin typeface="Times New Roman"/>
                        </a:rPr>
                        <a:t>бу кем?</a:t>
                      </a:r>
                      <a:endParaRPr lang="ru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это кто?</a:t>
                      </a:r>
                      <a:endParaRPr lang="ru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132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kern="1400">
                          <a:solidFill>
                            <a:srgbClr val="000000"/>
                          </a:solidFill>
                          <a:latin typeface="Times New Roman"/>
                        </a:rPr>
                        <a:t>35</a:t>
                      </a:r>
                      <a:endParaRPr lang="en-US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зур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большой</a:t>
                      </a:r>
                      <a:endParaRPr lang="ru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132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kern="1400">
                          <a:solidFill>
                            <a:srgbClr val="000000"/>
                          </a:solidFill>
                          <a:latin typeface="Calibri"/>
                        </a:rPr>
                        <a:t>36</a:t>
                      </a:r>
                      <a:endParaRPr lang="en-US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кечкенә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маленький</a:t>
                      </a:r>
                      <a:endParaRPr lang="ru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132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kern="1400">
                          <a:solidFill>
                            <a:srgbClr val="000000"/>
                          </a:solidFill>
                          <a:latin typeface="Times New Roman"/>
                        </a:rPr>
                        <a:t>37</a:t>
                      </a:r>
                      <a:endParaRPr lang="en-US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kern="1400">
                          <a:solidFill>
                            <a:srgbClr val="FF0000"/>
                          </a:solidFill>
                          <a:latin typeface="Times New Roman"/>
                        </a:rPr>
                        <a:t>басыгыз</a:t>
                      </a:r>
                      <a:endParaRPr lang="ru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встаньте</a:t>
                      </a:r>
                      <a:endParaRPr lang="ru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132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kern="1400">
                          <a:solidFill>
                            <a:srgbClr val="000000"/>
                          </a:solidFill>
                          <a:latin typeface="Times New Roman"/>
                        </a:rPr>
                        <a:t>38</a:t>
                      </a:r>
                      <a:endParaRPr lang="en-US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матур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красивый</a:t>
                      </a:r>
                      <a:endParaRPr lang="ru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328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kern="1400">
                          <a:solidFill>
                            <a:srgbClr val="000000"/>
                          </a:solidFill>
                          <a:latin typeface="Times New Roman"/>
                        </a:rPr>
                        <a:t>39</a:t>
                      </a:r>
                      <a:endParaRPr lang="en-US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курчак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кукла</a:t>
                      </a:r>
                      <a:endParaRPr lang="ru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328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kern="1400">
                          <a:solidFill>
                            <a:srgbClr val="000000"/>
                          </a:solidFill>
                          <a:latin typeface="Times New Roman"/>
                        </a:rPr>
                        <a:t>40</a:t>
                      </a:r>
                      <a:endParaRPr lang="en-US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куян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заяц</a:t>
                      </a:r>
                      <a:endParaRPr lang="ru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328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kern="1400">
                          <a:solidFill>
                            <a:srgbClr val="000000"/>
                          </a:solidFill>
                          <a:latin typeface="Times New Roman"/>
                        </a:rPr>
                        <a:t>41</a:t>
                      </a:r>
                      <a:endParaRPr lang="en-US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аю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kern="1400" dirty="0">
                          <a:solidFill>
                            <a:srgbClr val="000000"/>
                          </a:solidFill>
                          <a:latin typeface="Times New Roman"/>
                        </a:rPr>
                        <a:t>медведь</a:t>
                      </a:r>
                      <a:endParaRPr lang="ru-RU" sz="1000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7" name="Таблица 26"/>
          <p:cNvGraphicFramePr>
            <a:graphicFrameLocks noGrp="1"/>
          </p:cNvGraphicFramePr>
          <p:nvPr/>
        </p:nvGraphicFramePr>
        <p:xfrm>
          <a:off x="434881" y="3612144"/>
          <a:ext cx="2069847" cy="3129224"/>
        </p:xfrm>
        <a:graphic>
          <a:graphicData uri="http://schemas.openxmlformats.org/drawingml/2006/table">
            <a:tbl>
              <a:tblPr/>
              <a:tblGrid>
                <a:gridCol w="341623"/>
                <a:gridCol w="810301"/>
                <a:gridCol w="917923"/>
              </a:tblGrid>
              <a:tr h="168618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kern="1400" dirty="0">
                          <a:solidFill>
                            <a:srgbClr val="000000"/>
                          </a:solidFill>
                          <a:latin typeface="Times New Roman"/>
                        </a:rPr>
                        <a:t>42</a:t>
                      </a:r>
                      <a:endParaRPr lang="en-US" sz="1000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песи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кошка</a:t>
                      </a:r>
                      <a:endParaRPr lang="ru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139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kern="1400">
                          <a:solidFill>
                            <a:srgbClr val="000000"/>
                          </a:solidFill>
                          <a:latin typeface="Times New Roman"/>
                        </a:rPr>
                        <a:t>43</a:t>
                      </a:r>
                      <a:endParaRPr lang="en-US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эт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собака</a:t>
                      </a:r>
                      <a:endParaRPr lang="ru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139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kern="1400">
                          <a:solidFill>
                            <a:srgbClr val="000000"/>
                          </a:solidFill>
                          <a:latin typeface="Times New Roman"/>
                        </a:rPr>
                        <a:t>44</a:t>
                      </a:r>
                      <a:endParaRPr lang="en-US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kern="1400">
                          <a:solidFill>
                            <a:srgbClr val="FF0000"/>
                          </a:solidFill>
                          <a:latin typeface="Times New Roman"/>
                        </a:rPr>
                        <a:t>нинди?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какой?</a:t>
                      </a:r>
                      <a:endParaRPr lang="ru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139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kern="1400">
                          <a:solidFill>
                            <a:srgbClr val="000000"/>
                          </a:solidFill>
                          <a:latin typeface="Times New Roman"/>
                        </a:rPr>
                        <a:t>45</a:t>
                      </a:r>
                      <a:endParaRPr lang="en-US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әйбәт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хороший</a:t>
                      </a:r>
                      <a:endParaRPr lang="ru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139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kern="1400">
                          <a:solidFill>
                            <a:srgbClr val="000000"/>
                          </a:solidFill>
                          <a:latin typeface="Times New Roman"/>
                        </a:rPr>
                        <a:t>46</a:t>
                      </a:r>
                      <a:endParaRPr lang="en-US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уйна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играй</a:t>
                      </a:r>
                      <a:endParaRPr lang="ru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139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kern="1400">
                          <a:solidFill>
                            <a:srgbClr val="000000"/>
                          </a:solidFill>
                          <a:latin typeface="Times New Roman"/>
                        </a:rPr>
                        <a:t>47</a:t>
                      </a:r>
                      <a:endParaRPr lang="en-US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ю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мой</a:t>
                      </a:r>
                      <a:endParaRPr lang="ru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139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kern="1400">
                          <a:solidFill>
                            <a:srgbClr val="000000"/>
                          </a:solidFill>
                          <a:latin typeface="Times New Roman"/>
                        </a:rPr>
                        <a:t>48</a:t>
                      </a:r>
                      <a:endParaRPr lang="en-US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чиста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чистый</a:t>
                      </a:r>
                      <a:endParaRPr lang="ru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139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kern="1400">
                          <a:solidFill>
                            <a:srgbClr val="000000"/>
                          </a:solidFill>
                          <a:latin typeface="Times New Roman"/>
                        </a:rPr>
                        <a:t>49</a:t>
                      </a:r>
                      <a:endParaRPr lang="en-US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пычрак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грязный</a:t>
                      </a:r>
                      <a:endParaRPr lang="ru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139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kern="1400">
                          <a:solidFill>
                            <a:srgbClr val="000000"/>
                          </a:solidFill>
                          <a:latin typeface="Times New Roman"/>
                        </a:rPr>
                        <a:t>50</a:t>
                      </a:r>
                      <a:endParaRPr lang="en-US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бер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один</a:t>
                      </a:r>
                      <a:endParaRPr lang="ru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9403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kern="1400">
                          <a:solidFill>
                            <a:srgbClr val="000000"/>
                          </a:solidFill>
                          <a:latin typeface="Times New Roman"/>
                        </a:rPr>
                        <a:t>51</a:t>
                      </a:r>
                      <a:endParaRPr lang="en-US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ике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kern="1400" dirty="0">
                          <a:solidFill>
                            <a:srgbClr val="000000"/>
                          </a:solidFill>
                          <a:latin typeface="Times New Roman"/>
                        </a:rPr>
                        <a:t>два</a:t>
                      </a:r>
                      <a:endParaRPr lang="ru-RU" sz="1000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139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kern="1400">
                          <a:solidFill>
                            <a:srgbClr val="000000"/>
                          </a:solidFill>
                          <a:latin typeface="Times New Roman"/>
                        </a:rPr>
                        <a:t>52</a:t>
                      </a:r>
                      <a:endParaRPr lang="en-US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өч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три</a:t>
                      </a:r>
                      <a:endParaRPr lang="ru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139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kern="1400">
                          <a:solidFill>
                            <a:srgbClr val="000000"/>
                          </a:solidFill>
                          <a:latin typeface="Times New Roman"/>
                        </a:rPr>
                        <a:t>53</a:t>
                      </a:r>
                      <a:endParaRPr lang="en-US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дүрт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четыре</a:t>
                      </a:r>
                      <a:endParaRPr lang="ru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139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kern="1400">
                          <a:solidFill>
                            <a:srgbClr val="000000"/>
                          </a:solidFill>
                          <a:latin typeface="Times New Roman"/>
                        </a:rPr>
                        <a:t>54</a:t>
                      </a:r>
                      <a:endParaRPr lang="en-US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биш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пять</a:t>
                      </a:r>
                      <a:endParaRPr lang="ru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139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kern="1400">
                          <a:solidFill>
                            <a:srgbClr val="000000"/>
                          </a:solidFill>
                          <a:latin typeface="Times New Roman"/>
                        </a:rPr>
                        <a:t>55</a:t>
                      </a:r>
                      <a:endParaRPr lang="en-US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kern="1400">
                          <a:solidFill>
                            <a:srgbClr val="FF0000"/>
                          </a:solidFill>
                          <a:latin typeface="Times New Roman"/>
                        </a:rPr>
                        <a:t>ничә?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сколько</a:t>
                      </a:r>
                      <a:endParaRPr lang="ru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139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kern="1400">
                          <a:solidFill>
                            <a:srgbClr val="000000"/>
                          </a:solidFill>
                          <a:latin typeface="Times New Roman"/>
                        </a:rPr>
                        <a:t>56</a:t>
                      </a:r>
                      <a:endParaRPr lang="en-US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ипи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хлеб</a:t>
                      </a:r>
                      <a:endParaRPr lang="ru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139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kern="1400">
                          <a:solidFill>
                            <a:srgbClr val="000000"/>
                          </a:solidFill>
                          <a:latin typeface="Times New Roman"/>
                        </a:rPr>
                        <a:t>57</a:t>
                      </a:r>
                      <a:endParaRPr lang="en-US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бир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дай</a:t>
                      </a:r>
                      <a:endParaRPr lang="ru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139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kern="1400">
                          <a:solidFill>
                            <a:srgbClr val="000000"/>
                          </a:solidFill>
                          <a:latin typeface="Times New Roman"/>
                        </a:rPr>
                        <a:t>58</a:t>
                      </a:r>
                      <a:endParaRPr lang="en-US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туп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мяч</a:t>
                      </a:r>
                      <a:endParaRPr lang="ru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322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kern="1400">
                          <a:solidFill>
                            <a:srgbClr val="000000"/>
                          </a:solidFill>
                          <a:latin typeface="Times New Roman"/>
                        </a:rPr>
                        <a:t>59-60</a:t>
                      </a:r>
                      <a:endParaRPr lang="en-US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kern="1400">
                          <a:solidFill>
                            <a:srgbClr val="FF0000"/>
                          </a:solidFill>
                          <a:latin typeface="Times New Roman"/>
                        </a:rPr>
                        <a:t>кем юк?</a:t>
                      </a:r>
                      <a:endParaRPr lang="ru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кого нет?</a:t>
                      </a:r>
                      <a:endParaRPr lang="ru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223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kern="1400">
                          <a:solidFill>
                            <a:srgbClr val="000000"/>
                          </a:solidFill>
                          <a:latin typeface="Times New Roman"/>
                        </a:rPr>
                        <a:t>61</a:t>
                      </a:r>
                      <a:endParaRPr lang="en-US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kern="1400">
                          <a:solidFill>
                            <a:srgbClr val="FF0000"/>
                          </a:solidFill>
                          <a:latin typeface="Times New Roman"/>
                        </a:rPr>
                        <a:t>утырыгыз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садитесь</a:t>
                      </a:r>
                      <a:endParaRPr lang="ru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573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kern="1400">
                          <a:solidFill>
                            <a:srgbClr val="000000"/>
                          </a:solidFill>
                          <a:latin typeface="Times New Roman"/>
                        </a:rPr>
                        <a:t>62</a:t>
                      </a:r>
                      <a:endParaRPr lang="en-US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kern="1400">
                          <a:solidFill>
                            <a:srgbClr val="FF0000"/>
                          </a:solidFill>
                          <a:latin typeface="Times New Roman"/>
                        </a:rPr>
                        <a:t>ал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kern="1400" dirty="0">
                          <a:solidFill>
                            <a:srgbClr val="000000"/>
                          </a:solidFill>
                          <a:latin typeface="Times New Roman"/>
                        </a:rPr>
                        <a:t>бери</a:t>
                      </a:r>
                      <a:endParaRPr lang="ru-RU" sz="1000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8" name="Text Box 2"/>
          <p:cNvSpPr txBox="1">
            <a:spLocks noChangeArrowheads="1"/>
          </p:cNvSpPr>
          <p:nvPr/>
        </p:nvSpPr>
        <p:spPr bwMode="auto">
          <a:xfrm>
            <a:off x="2576736" y="3501008"/>
            <a:ext cx="2428875" cy="44291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Памятка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для родителей и воспитателей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3" name="Таблица 32"/>
          <p:cNvGraphicFramePr>
            <a:graphicFrameLocks noGrp="1"/>
          </p:cNvGraphicFramePr>
          <p:nvPr/>
        </p:nvGraphicFramePr>
        <p:xfrm>
          <a:off x="2864768" y="5157192"/>
          <a:ext cx="2016224" cy="1581542"/>
        </p:xfrm>
        <a:graphic>
          <a:graphicData uri="http://schemas.openxmlformats.org/drawingml/2006/table">
            <a:tbl>
              <a:tblPr/>
              <a:tblGrid>
                <a:gridCol w="540060"/>
                <a:gridCol w="742583"/>
                <a:gridCol w="733581"/>
              </a:tblGrid>
              <a:tr h="150482">
                <a:tc>
                  <a:txBody>
                    <a:bodyPr/>
                    <a:lstStyle/>
                    <a:p>
                      <a:pPr marR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b="1" kern="1400" dirty="0">
                          <a:solidFill>
                            <a:srgbClr val="000000"/>
                          </a:solidFill>
                          <a:latin typeface="Times New Roman"/>
                        </a:rPr>
                        <a:t>1-</a:t>
                      </a:r>
                      <a:r>
                        <a:rPr lang="tt-RU" sz="900" kern="1400" dirty="0">
                          <a:solidFill>
                            <a:srgbClr val="000000"/>
                          </a:solidFill>
                          <a:latin typeface="Times New Roman"/>
                        </a:rPr>
                        <a:t>бер</a:t>
                      </a:r>
                      <a:endParaRPr lang="tt-RU" sz="1000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b="1" kern="1400">
                          <a:solidFill>
                            <a:srgbClr val="000000"/>
                          </a:solidFill>
                          <a:latin typeface="Times New Roman"/>
                        </a:rPr>
                        <a:t>11-</a:t>
                      </a: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унбер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132">
                <a:tc>
                  <a:txBody>
                    <a:bodyPr/>
                    <a:lstStyle/>
                    <a:p>
                      <a:pPr marR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b="1" kern="1400">
                          <a:solidFill>
                            <a:srgbClr val="000000"/>
                          </a:solidFill>
                          <a:latin typeface="Times New Roman"/>
                        </a:rPr>
                        <a:t>2-</a:t>
                      </a: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ике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b="1" kern="1400">
                          <a:solidFill>
                            <a:srgbClr val="000000"/>
                          </a:solidFill>
                          <a:latin typeface="Times New Roman"/>
                        </a:rPr>
                        <a:t>12-</a:t>
                      </a: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унике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kern="1400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lang="tt-RU" sz="1000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255">
                <a:tc>
                  <a:txBody>
                    <a:bodyPr/>
                    <a:lstStyle/>
                    <a:p>
                      <a:pPr marR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b="1" kern="1400">
                          <a:solidFill>
                            <a:srgbClr val="000000"/>
                          </a:solidFill>
                          <a:latin typeface="Times New Roman"/>
                        </a:rPr>
                        <a:t>3-</a:t>
                      </a: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өч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b="1" kern="1400">
                          <a:solidFill>
                            <a:srgbClr val="000000"/>
                          </a:solidFill>
                          <a:latin typeface="Times New Roman"/>
                        </a:rPr>
                        <a:t>13-</a:t>
                      </a: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унөч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b="1" kern="1400">
                          <a:solidFill>
                            <a:srgbClr val="000000"/>
                          </a:solidFill>
                          <a:latin typeface="Times New Roman"/>
                        </a:rPr>
                        <a:t>30-</a:t>
                      </a: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утыз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132">
                <a:tc>
                  <a:txBody>
                    <a:bodyPr/>
                    <a:lstStyle/>
                    <a:p>
                      <a:pPr marR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b="1" kern="1400">
                          <a:solidFill>
                            <a:srgbClr val="000000"/>
                          </a:solidFill>
                          <a:latin typeface="Times New Roman"/>
                        </a:rPr>
                        <a:t>4-</a:t>
                      </a: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дүрт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b="1" kern="1400">
                          <a:solidFill>
                            <a:srgbClr val="000000"/>
                          </a:solidFill>
                          <a:latin typeface="Times New Roman"/>
                        </a:rPr>
                        <a:t>14-</a:t>
                      </a: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ундүрт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b="1" kern="1400">
                          <a:solidFill>
                            <a:srgbClr val="000000"/>
                          </a:solidFill>
                          <a:latin typeface="Times New Roman"/>
                        </a:rPr>
                        <a:t>40-</a:t>
                      </a: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кырык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054">
                <a:tc>
                  <a:txBody>
                    <a:bodyPr/>
                    <a:lstStyle/>
                    <a:p>
                      <a:pPr marR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b="1" kern="1400">
                          <a:solidFill>
                            <a:srgbClr val="000000"/>
                          </a:solidFill>
                          <a:latin typeface="Times New Roman"/>
                        </a:rPr>
                        <a:t>5-</a:t>
                      </a: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биш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b="1" kern="1400">
                          <a:solidFill>
                            <a:srgbClr val="000000"/>
                          </a:solidFill>
                          <a:latin typeface="Times New Roman"/>
                        </a:rPr>
                        <a:t>15-</a:t>
                      </a: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унбиш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b="1" kern="1400">
                          <a:solidFill>
                            <a:srgbClr val="000000"/>
                          </a:solidFill>
                          <a:latin typeface="Times New Roman"/>
                        </a:rPr>
                        <a:t>50-</a:t>
                      </a: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илле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132">
                <a:tc>
                  <a:txBody>
                    <a:bodyPr/>
                    <a:lstStyle/>
                    <a:p>
                      <a:pPr marR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b="1" kern="1400">
                          <a:solidFill>
                            <a:srgbClr val="000000"/>
                          </a:solidFill>
                          <a:latin typeface="Times New Roman"/>
                        </a:rPr>
                        <a:t>6-</a:t>
                      </a: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алты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b="1" kern="1400">
                          <a:solidFill>
                            <a:srgbClr val="000000"/>
                          </a:solidFill>
                          <a:latin typeface="Times New Roman"/>
                        </a:rPr>
                        <a:t>16-</a:t>
                      </a: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уналты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b="1" kern="1400" dirty="0">
                          <a:solidFill>
                            <a:srgbClr val="000000"/>
                          </a:solidFill>
                          <a:latin typeface="Times New Roman"/>
                        </a:rPr>
                        <a:t>60-</a:t>
                      </a:r>
                      <a:r>
                        <a:rPr lang="tt-RU" sz="900" kern="1400" dirty="0">
                          <a:solidFill>
                            <a:srgbClr val="000000"/>
                          </a:solidFill>
                          <a:latin typeface="Times New Roman"/>
                        </a:rPr>
                        <a:t>алтмыш</a:t>
                      </a:r>
                      <a:endParaRPr lang="tt-RU" sz="1000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165">
                <a:tc>
                  <a:txBody>
                    <a:bodyPr/>
                    <a:lstStyle/>
                    <a:p>
                      <a:pPr marR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b="1" kern="1400">
                          <a:solidFill>
                            <a:srgbClr val="000000"/>
                          </a:solidFill>
                          <a:latin typeface="Times New Roman"/>
                        </a:rPr>
                        <a:t>7-</a:t>
                      </a: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җиде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b="1" kern="1400">
                          <a:solidFill>
                            <a:srgbClr val="000000"/>
                          </a:solidFill>
                          <a:latin typeface="Times New Roman"/>
                        </a:rPr>
                        <a:t>17-</a:t>
                      </a: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унҗиде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b="1" kern="1400">
                          <a:solidFill>
                            <a:srgbClr val="000000"/>
                          </a:solidFill>
                          <a:latin typeface="Times New Roman"/>
                        </a:rPr>
                        <a:t>70-</a:t>
                      </a: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җитмеш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730">
                <a:tc>
                  <a:txBody>
                    <a:bodyPr/>
                    <a:lstStyle/>
                    <a:p>
                      <a:pPr marR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b="1" kern="1400">
                          <a:solidFill>
                            <a:srgbClr val="000000"/>
                          </a:solidFill>
                          <a:latin typeface="Times New Roman"/>
                        </a:rPr>
                        <a:t>8-</a:t>
                      </a: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сигез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b="1" kern="1400">
                          <a:solidFill>
                            <a:srgbClr val="000000"/>
                          </a:solidFill>
                          <a:latin typeface="Times New Roman"/>
                        </a:rPr>
                        <a:t>18-</a:t>
                      </a: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унсигез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b="1" kern="1400">
                          <a:solidFill>
                            <a:srgbClr val="000000"/>
                          </a:solidFill>
                          <a:latin typeface="Times New Roman"/>
                        </a:rPr>
                        <a:t>80-</a:t>
                      </a: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сиксән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730">
                <a:tc>
                  <a:txBody>
                    <a:bodyPr/>
                    <a:lstStyle/>
                    <a:p>
                      <a:pPr marR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b="1" kern="1400">
                          <a:solidFill>
                            <a:srgbClr val="000000"/>
                          </a:solidFill>
                          <a:latin typeface="Times New Roman"/>
                        </a:rPr>
                        <a:t>9-</a:t>
                      </a: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тугыз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b="1" kern="1400">
                          <a:solidFill>
                            <a:srgbClr val="000000"/>
                          </a:solidFill>
                          <a:latin typeface="Times New Roman"/>
                        </a:rPr>
                        <a:t>19-</a:t>
                      </a: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унтугыз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b="1" kern="1400">
                          <a:solidFill>
                            <a:srgbClr val="000000"/>
                          </a:solidFill>
                          <a:latin typeface="Times New Roman"/>
                        </a:rPr>
                        <a:t>90-</a:t>
                      </a: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туксан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730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b="1" kern="1400">
                          <a:solidFill>
                            <a:srgbClr val="000000"/>
                          </a:solidFill>
                          <a:latin typeface="Times New Roman"/>
                        </a:rPr>
                        <a:t>10-</a:t>
                      </a: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ун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b="1" kern="1400" dirty="0">
                          <a:solidFill>
                            <a:srgbClr val="000000"/>
                          </a:solidFill>
                          <a:latin typeface="Times New Roman"/>
                        </a:rPr>
                        <a:t>20-</a:t>
                      </a:r>
                      <a:r>
                        <a:rPr lang="tt-RU" sz="900" kern="1400" dirty="0">
                          <a:solidFill>
                            <a:srgbClr val="000000"/>
                          </a:solidFill>
                          <a:latin typeface="Times New Roman"/>
                        </a:rPr>
                        <a:t>егерме</a:t>
                      </a:r>
                      <a:endParaRPr lang="tt-RU" sz="1000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b="1" kern="1400" dirty="0">
                          <a:solidFill>
                            <a:srgbClr val="000000"/>
                          </a:solidFill>
                          <a:latin typeface="Times New Roman"/>
                        </a:rPr>
                        <a:t>100-</a:t>
                      </a:r>
                      <a:r>
                        <a:rPr lang="tt-RU" sz="900" kern="1400" dirty="0">
                          <a:solidFill>
                            <a:srgbClr val="000000"/>
                          </a:solidFill>
                          <a:latin typeface="Times New Roman"/>
                        </a:rPr>
                        <a:t>йөз</a:t>
                      </a:r>
                      <a:endParaRPr lang="tt-RU" sz="1000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8" name="Таблица 37"/>
          <p:cNvGraphicFramePr>
            <a:graphicFrameLocks noGrp="1"/>
          </p:cNvGraphicFramePr>
          <p:nvPr/>
        </p:nvGraphicFramePr>
        <p:xfrm>
          <a:off x="2792760" y="3861048"/>
          <a:ext cx="2088232" cy="1108189"/>
        </p:xfrm>
        <a:graphic>
          <a:graphicData uri="http://schemas.openxmlformats.org/drawingml/2006/table">
            <a:tbl>
              <a:tblPr/>
              <a:tblGrid>
                <a:gridCol w="230055"/>
                <a:gridCol w="1066089"/>
                <a:gridCol w="792088"/>
              </a:tblGrid>
              <a:tr h="415252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b="1" kern="1400" dirty="0">
                          <a:solidFill>
                            <a:srgbClr val="000000"/>
                          </a:solidFill>
                          <a:latin typeface="Times New Roman"/>
                        </a:rPr>
                        <a:t>Лицо </a:t>
                      </a:r>
                      <a:endParaRPr lang="ru-RU" sz="1000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b="1" kern="1400">
                          <a:solidFill>
                            <a:srgbClr val="000000"/>
                          </a:solidFill>
                          <a:latin typeface="Times New Roman"/>
                        </a:rPr>
                        <a:t>Мн. число </a:t>
                      </a:r>
                      <a:endParaRPr lang="ru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 marR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b="1" kern="1400">
                          <a:solidFill>
                            <a:srgbClr val="000000"/>
                          </a:solidFill>
                          <a:latin typeface="Times New Roman"/>
                        </a:rPr>
                        <a:t>принадлежности</a:t>
                      </a:r>
                      <a:endParaRPr lang="ru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b="1" kern="1400" dirty="0">
                          <a:solidFill>
                            <a:srgbClr val="000000"/>
                          </a:solidFill>
                          <a:latin typeface="Times New Roman"/>
                        </a:rPr>
                        <a:t>Аффиксы </a:t>
                      </a:r>
                      <a:endParaRPr lang="ru-RU" sz="1000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 marR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b="1" kern="1400" dirty="0">
                          <a:solidFill>
                            <a:srgbClr val="000000"/>
                          </a:solidFill>
                          <a:latin typeface="Times New Roman"/>
                        </a:rPr>
                        <a:t>единственного числа</a:t>
                      </a:r>
                      <a:endParaRPr lang="ru-RU" sz="1000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2509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I</a:t>
                      </a:r>
                      <a:endParaRPr lang="en-US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800" kern="1400">
                          <a:solidFill>
                            <a:srgbClr val="000000"/>
                          </a:solidFill>
                          <a:latin typeface="Times New Roman"/>
                        </a:rPr>
                        <a:t>-быз/-без, -ыбыз/-ебез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800" kern="1400">
                          <a:solidFill>
                            <a:srgbClr val="000000"/>
                          </a:solidFill>
                          <a:latin typeface="Times New Roman"/>
                        </a:rPr>
                        <a:t>-ым/-ем/-м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5209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II</a:t>
                      </a:r>
                      <a:endParaRPr lang="en-US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800" kern="1400">
                          <a:solidFill>
                            <a:srgbClr val="000000"/>
                          </a:solidFill>
                          <a:latin typeface="Times New Roman"/>
                        </a:rPr>
                        <a:t>-гыз/-гез, -ыгыз/-егез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800" kern="1400">
                          <a:solidFill>
                            <a:srgbClr val="000000"/>
                          </a:solidFill>
                          <a:latin typeface="Times New Roman"/>
                        </a:rPr>
                        <a:t>-ың/-ең/-ң</a:t>
                      </a:r>
                      <a:endParaRPr lang="tt-RU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1559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III</a:t>
                      </a:r>
                      <a:endParaRPr lang="en-US" sz="10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800" kern="1400" dirty="0">
                          <a:solidFill>
                            <a:srgbClr val="000000"/>
                          </a:solidFill>
                          <a:latin typeface="Times New Roman"/>
                        </a:rPr>
                        <a:t>-лары/-ләре</a:t>
                      </a:r>
                      <a:endParaRPr lang="tt-RU" sz="1000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800" kern="1400" dirty="0">
                          <a:solidFill>
                            <a:srgbClr val="000000"/>
                          </a:solidFill>
                          <a:latin typeface="Times New Roman"/>
                        </a:rPr>
                        <a:t>-ы/-е, -сы/-се</a:t>
                      </a:r>
                      <a:endParaRPr lang="tt-RU" sz="1000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2864768" y="4941168"/>
            <a:ext cx="1822450" cy="20796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0" u="none" strike="noStrike" cap="none" normalizeH="0" baseline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cs typeface="Arial" pitchFamily="34" charset="0"/>
              </a:rPr>
              <a:t>Саннар - Числа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5025008" y="3542085"/>
            <a:ext cx="2255837" cy="534987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Активные и </a:t>
            </a: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пассивные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(понимают, но в диалогах ещё не используют)</a:t>
            </a: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слова для детей </a:t>
            </a: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5-6 </a:t>
            </a: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лет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9" name="Таблица 38"/>
          <p:cNvGraphicFramePr>
            <a:graphicFrameLocks noGrp="1"/>
          </p:cNvGraphicFramePr>
          <p:nvPr/>
        </p:nvGraphicFramePr>
        <p:xfrm>
          <a:off x="5241032" y="4038304"/>
          <a:ext cx="1872208" cy="2703064"/>
        </p:xfrm>
        <a:graphic>
          <a:graphicData uri="http://schemas.openxmlformats.org/drawingml/2006/table">
            <a:tbl>
              <a:tblPr/>
              <a:tblGrid>
                <a:gridCol w="356290"/>
                <a:gridCol w="846008"/>
                <a:gridCol w="669910"/>
              </a:tblGrid>
              <a:tr h="311125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b="1" kern="1400" dirty="0">
                          <a:solidFill>
                            <a:srgbClr val="000000"/>
                          </a:solidFill>
                          <a:latin typeface="Times New Roman"/>
                        </a:rPr>
                        <a:t>№</a:t>
                      </a:r>
                      <a:endParaRPr lang="tt-RU" sz="900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b="1" kern="1400">
                          <a:solidFill>
                            <a:srgbClr val="000000"/>
                          </a:solidFill>
                          <a:latin typeface="Times New Roman"/>
                        </a:rPr>
                        <a:t>Татарча сүзлек</a:t>
                      </a:r>
                      <a:endParaRPr lang="tt-RU" sz="9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t-RU" sz="900" b="1" kern="1400">
                          <a:solidFill>
                            <a:srgbClr val="000000"/>
                          </a:solidFill>
                          <a:latin typeface="Times New Roman"/>
                        </a:rPr>
                        <a:t>Русский словарь</a:t>
                      </a:r>
                      <a:endParaRPr lang="tt-RU" sz="9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737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13386" algn="l"/>
                        </a:tabLs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 1</a:t>
                      </a:r>
                      <a:endParaRPr lang="ru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34417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кишер</a:t>
                      </a:r>
                      <a:endParaRPr lang="tt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34417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морковь</a:t>
                      </a:r>
                      <a:endParaRPr lang="tt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737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13386" algn="l"/>
                        </a:tabLs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 2</a:t>
                      </a:r>
                      <a:endParaRPr lang="ru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34417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баллы</a:t>
                      </a:r>
                      <a:endParaRPr lang="tt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34417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сладкий</a:t>
                      </a:r>
                      <a:endParaRPr lang="tt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737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13386" algn="l"/>
                        </a:tabLs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 3</a:t>
                      </a:r>
                      <a:endParaRPr lang="ru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34417" algn="l"/>
                        </a:tabLst>
                      </a:pPr>
                      <a:r>
                        <a:rPr lang="tt-RU" sz="900" kern="1400" dirty="0">
                          <a:solidFill>
                            <a:srgbClr val="000000"/>
                          </a:solidFill>
                          <a:latin typeface="Times New Roman"/>
                        </a:rPr>
                        <a:t>ничә</a:t>
                      </a:r>
                      <a:endParaRPr lang="tt-RU" sz="900" kern="140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34417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сколько</a:t>
                      </a:r>
                      <a:endParaRPr lang="tt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737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13386" algn="l"/>
                        </a:tabLs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 4</a:t>
                      </a:r>
                      <a:endParaRPr lang="ru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34417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суган</a:t>
                      </a:r>
                      <a:endParaRPr lang="tt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34417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лук</a:t>
                      </a:r>
                      <a:endParaRPr lang="tt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737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13386" algn="l"/>
                        </a:tabLs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 5</a:t>
                      </a:r>
                      <a:endParaRPr lang="ru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34417" algn="l"/>
                        </a:tabLst>
                      </a:pPr>
                      <a:r>
                        <a:rPr lang="tt-RU" sz="900" kern="1400" dirty="0">
                          <a:solidFill>
                            <a:srgbClr val="000000"/>
                          </a:solidFill>
                          <a:latin typeface="Times New Roman"/>
                        </a:rPr>
                        <a:t>бәрәңге</a:t>
                      </a:r>
                      <a:endParaRPr lang="tt-RU" sz="900" kern="140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34417" algn="l"/>
                        </a:tabLst>
                      </a:pPr>
                      <a:r>
                        <a:rPr lang="tt-RU" sz="900" kern="1400" dirty="0">
                          <a:solidFill>
                            <a:srgbClr val="000000"/>
                          </a:solidFill>
                          <a:latin typeface="Times New Roman"/>
                        </a:rPr>
                        <a:t>картофель</a:t>
                      </a:r>
                      <a:endParaRPr lang="tt-RU" sz="900" kern="140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737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13386" algn="l"/>
                        </a:tabLs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 6</a:t>
                      </a:r>
                      <a:endParaRPr lang="ru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34417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кыяр</a:t>
                      </a:r>
                      <a:endParaRPr lang="tt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34417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огурец</a:t>
                      </a:r>
                      <a:endParaRPr lang="tt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737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13386" algn="l"/>
                        </a:tabLst>
                      </a:pPr>
                      <a:r>
                        <a:rPr lang="ru-RU" sz="900" kern="1400" dirty="0">
                          <a:solidFill>
                            <a:srgbClr val="000000"/>
                          </a:solidFill>
                          <a:latin typeface="Times New Roman"/>
                        </a:rPr>
                        <a:t> 7</a:t>
                      </a:r>
                      <a:endParaRPr lang="ru-RU" sz="900" kern="140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34417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кәбестә</a:t>
                      </a:r>
                      <a:endParaRPr lang="tt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34417" algn="l"/>
                        </a:tabLst>
                      </a:pPr>
                      <a:r>
                        <a:rPr lang="tt-RU" sz="900" kern="1400" dirty="0">
                          <a:solidFill>
                            <a:srgbClr val="000000"/>
                          </a:solidFill>
                          <a:latin typeface="Times New Roman"/>
                        </a:rPr>
                        <a:t>капуста</a:t>
                      </a:r>
                      <a:endParaRPr lang="tt-RU" sz="900" kern="140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737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13386" algn="l"/>
                        </a:tabLs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 8</a:t>
                      </a:r>
                      <a:endParaRPr lang="ru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34417" algn="l"/>
                        </a:tabLst>
                      </a:pPr>
                      <a:r>
                        <a:rPr lang="tt-RU" sz="900" kern="1400" dirty="0">
                          <a:solidFill>
                            <a:srgbClr val="000000"/>
                          </a:solidFill>
                          <a:latin typeface="Times New Roman"/>
                        </a:rPr>
                        <a:t>нинди</a:t>
                      </a:r>
                      <a:endParaRPr lang="tt-RU" sz="900" kern="140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34417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какой</a:t>
                      </a:r>
                      <a:endParaRPr lang="tt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737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13386" algn="l"/>
                        </a:tabLs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 9</a:t>
                      </a:r>
                      <a:endParaRPr lang="ru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34417" algn="l"/>
                        </a:tabLst>
                      </a:pPr>
                      <a:r>
                        <a:rPr lang="tt-RU" sz="900" kern="1400" dirty="0">
                          <a:solidFill>
                            <a:srgbClr val="000000"/>
                          </a:solidFill>
                          <a:latin typeface="Times New Roman"/>
                        </a:rPr>
                        <a:t>алты</a:t>
                      </a:r>
                      <a:endParaRPr lang="tt-RU" sz="900" kern="140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34417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шесть</a:t>
                      </a:r>
                      <a:endParaRPr lang="tt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737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13386" algn="l"/>
                        </a:tabLs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 10</a:t>
                      </a:r>
                      <a:endParaRPr lang="ru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34417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җиде</a:t>
                      </a:r>
                      <a:endParaRPr lang="tt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34417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семь</a:t>
                      </a:r>
                      <a:endParaRPr lang="tt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737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13386" algn="l"/>
                        </a:tabLs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 11</a:t>
                      </a:r>
                      <a:endParaRPr lang="ru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34417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сигез</a:t>
                      </a:r>
                      <a:endParaRPr lang="tt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34417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восемь</a:t>
                      </a:r>
                      <a:endParaRPr lang="tt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737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13386" algn="l"/>
                        </a:tabLs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 12</a:t>
                      </a:r>
                      <a:endParaRPr lang="ru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34417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тугыз</a:t>
                      </a:r>
                      <a:endParaRPr lang="tt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34417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девять</a:t>
                      </a:r>
                      <a:endParaRPr lang="tt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737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13386" algn="l"/>
                        </a:tabLs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 13</a:t>
                      </a:r>
                      <a:endParaRPr lang="ru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34417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ун</a:t>
                      </a:r>
                      <a:endParaRPr lang="tt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34417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десять</a:t>
                      </a:r>
                      <a:endParaRPr lang="tt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271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13386" algn="l"/>
                        </a:tabLs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 14</a:t>
                      </a:r>
                      <a:endParaRPr lang="ru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34417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кызыл</a:t>
                      </a:r>
                      <a:endParaRPr lang="tt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34417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красный</a:t>
                      </a:r>
                      <a:endParaRPr lang="tt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087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13386" algn="l"/>
                        </a:tabLs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 15</a:t>
                      </a:r>
                      <a:endParaRPr lang="ru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34417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сары</a:t>
                      </a:r>
                      <a:endParaRPr lang="tt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34417" algn="l"/>
                        </a:tabLst>
                      </a:pPr>
                      <a:r>
                        <a:rPr lang="ru-RU" sz="900" kern="1400" dirty="0">
                          <a:solidFill>
                            <a:srgbClr val="000000"/>
                          </a:solidFill>
                          <a:latin typeface="Times New Roman"/>
                        </a:rPr>
                        <a:t>желтый</a:t>
                      </a:r>
                      <a:endParaRPr lang="ru-RU" sz="900" kern="140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0" name="Таблица 39"/>
          <p:cNvGraphicFramePr>
            <a:graphicFrameLocks noGrp="1"/>
          </p:cNvGraphicFramePr>
          <p:nvPr/>
        </p:nvGraphicFramePr>
        <p:xfrm>
          <a:off x="7617296" y="3834347"/>
          <a:ext cx="1944216" cy="2876152"/>
        </p:xfrm>
        <a:graphic>
          <a:graphicData uri="http://schemas.openxmlformats.org/drawingml/2006/table">
            <a:tbl>
              <a:tblPr/>
              <a:tblGrid>
                <a:gridCol w="323971"/>
                <a:gridCol w="884262"/>
                <a:gridCol w="735983"/>
              </a:tblGrid>
              <a:tr h="165087">
                <a:tc>
                  <a:txBody>
                    <a:bodyPr/>
                    <a:lstStyle/>
                    <a:p>
                      <a:pPr marR="522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</a:tabLst>
                      </a:pPr>
                      <a:r>
                        <a:rPr lang="en-US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16</a:t>
                      </a:r>
                      <a:endParaRPr lang="en-US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28930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яшел</a:t>
                      </a:r>
                      <a:endParaRPr lang="tt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28930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зеленый</a:t>
                      </a:r>
                      <a:endParaRPr lang="tt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737">
                <a:tc>
                  <a:txBody>
                    <a:bodyPr/>
                    <a:lstStyle/>
                    <a:p>
                      <a:pPr marR="522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</a:tabLst>
                      </a:pPr>
                      <a:r>
                        <a:rPr lang="en-US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17</a:t>
                      </a:r>
                      <a:endParaRPr lang="en-US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28930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зәңгәр</a:t>
                      </a:r>
                      <a:endParaRPr lang="tt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28930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синий</a:t>
                      </a:r>
                      <a:endParaRPr lang="tt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9723">
                <a:tc>
                  <a:txBody>
                    <a:bodyPr/>
                    <a:lstStyle/>
                    <a:p>
                      <a:pPr marR="522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</a:tabLst>
                      </a:pPr>
                      <a:r>
                        <a:rPr lang="en-US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18</a:t>
                      </a:r>
                      <a:endParaRPr lang="en-US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34417" algn="l"/>
                        </a:tabLs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кирәк</a:t>
                      </a:r>
                      <a:endParaRPr lang="ru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34417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надо</a:t>
                      </a:r>
                      <a:endParaRPr lang="tt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737">
                <a:tc>
                  <a:txBody>
                    <a:bodyPr/>
                    <a:lstStyle/>
                    <a:p>
                      <a:pPr marR="522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</a:tabLst>
                      </a:pPr>
                      <a:r>
                        <a:rPr lang="en-US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19</a:t>
                      </a:r>
                      <a:endParaRPr lang="en-US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28930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юа</a:t>
                      </a:r>
                      <a:endParaRPr lang="tt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28930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моет</a:t>
                      </a:r>
                      <a:endParaRPr lang="tt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737">
                <a:tc>
                  <a:txBody>
                    <a:bodyPr/>
                    <a:lstStyle/>
                    <a:p>
                      <a:pPr marR="522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</a:tabLst>
                      </a:pPr>
                      <a:r>
                        <a:rPr lang="en-US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20</a:t>
                      </a:r>
                      <a:endParaRPr lang="en-US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28930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аш</a:t>
                      </a:r>
                      <a:endParaRPr lang="tt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28930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суп</a:t>
                      </a:r>
                      <a:endParaRPr lang="tt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737">
                <a:tc>
                  <a:txBody>
                    <a:bodyPr/>
                    <a:lstStyle/>
                    <a:p>
                      <a:pPr marR="522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</a:tabLst>
                      </a:pPr>
                      <a:r>
                        <a:rPr lang="en-US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21</a:t>
                      </a:r>
                      <a:endParaRPr lang="en-US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28930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ботка</a:t>
                      </a:r>
                      <a:endParaRPr lang="tt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28930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каша</a:t>
                      </a:r>
                      <a:endParaRPr lang="tt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737">
                <a:tc>
                  <a:txBody>
                    <a:bodyPr/>
                    <a:lstStyle/>
                    <a:p>
                      <a:pPr marR="522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</a:tabLst>
                      </a:pPr>
                      <a:r>
                        <a:rPr lang="en-US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22</a:t>
                      </a:r>
                      <a:endParaRPr lang="en-US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28930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кашык</a:t>
                      </a:r>
                      <a:endParaRPr lang="tt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28930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ложка</a:t>
                      </a:r>
                      <a:endParaRPr lang="tt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737">
                <a:tc>
                  <a:txBody>
                    <a:bodyPr/>
                    <a:lstStyle/>
                    <a:p>
                      <a:pPr marR="522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</a:tabLst>
                      </a:pPr>
                      <a:r>
                        <a:rPr lang="en-US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23</a:t>
                      </a:r>
                      <a:endParaRPr lang="en-US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28930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тәлинкә</a:t>
                      </a:r>
                      <a:endParaRPr lang="tt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28930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тарелка</a:t>
                      </a:r>
                      <a:endParaRPr lang="tt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737">
                <a:tc>
                  <a:txBody>
                    <a:bodyPr/>
                    <a:lstStyle/>
                    <a:p>
                      <a:pPr marR="522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</a:tabLst>
                      </a:pPr>
                      <a:r>
                        <a:rPr lang="en-US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24</a:t>
                      </a:r>
                      <a:endParaRPr lang="en-US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28930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чынаяк</a:t>
                      </a:r>
                      <a:endParaRPr lang="tt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28930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чашка</a:t>
                      </a:r>
                      <a:endParaRPr lang="tt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775">
                <a:tc>
                  <a:txBody>
                    <a:bodyPr/>
                    <a:lstStyle/>
                    <a:p>
                      <a:pPr marR="522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</a:tabLst>
                      </a:pPr>
                      <a:r>
                        <a:rPr lang="en-US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25</a:t>
                      </a:r>
                      <a:endParaRPr lang="en-US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28930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күлмәк</a:t>
                      </a:r>
                      <a:endParaRPr lang="tt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28930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платье,</a:t>
                      </a:r>
                      <a:endParaRPr lang="tt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28930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рубашка</a:t>
                      </a:r>
                      <a:endParaRPr lang="tt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737">
                <a:tc>
                  <a:txBody>
                    <a:bodyPr/>
                    <a:lstStyle/>
                    <a:p>
                      <a:pPr marR="522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</a:tabLst>
                      </a:pPr>
                      <a:r>
                        <a:rPr lang="en-US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26</a:t>
                      </a:r>
                      <a:endParaRPr lang="en-US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28930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чалбар</a:t>
                      </a:r>
                      <a:endParaRPr lang="tt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28930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брюки</a:t>
                      </a:r>
                      <a:endParaRPr lang="tt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737">
                <a:tc>
                  <a:txBody>
                    <a:bodyPr/>
                    <a:lstStyle/>
                    <a:p>
                      <a:pPr marR="522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27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34417" algn="l"/>
                        </a:tabLst>
                      </a:pPr>
                      <a:r>
                        <a:rPr lang="tt-RU" sz="900" kern="1400">
                          <a:solidFill>
                            <a:srgbClr val="C00000"/>
                          </a:solidFill>
                          <a:latin typeface="Times New Roman"/>
                        </a:rPr>
                        <a:t>күп</a:t>
                      </a:r>
                      <a:endParaRPr lang="tt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34417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много</a:t>
                      </a:r>
                      <a:endParaRPr lang="tt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737">
                <a:tc>
                  <a:txBody>
                    <a:bodyPr/>
                    <a:lstStyle/>
                    <a:p>
                      <a:pPr marR="522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</a:tabLst>
                      </a:pPr>
                      <a:r>
                        <a:rPr lang="en-US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28</a:t>
                      </a:r>
                      <a:endParaRPr lang="en-US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28930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ки</a:t>
                      </a:r>
                      <a:endParaRPr lang="tt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28930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одевай</a:t>
                      </a:r>
                      <a:endParaRPr lang="tt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737">
                <a:tc>
                  <a:txBody>
                    <a:bodyPr/>
                    <a:lstStyle/>
                    <a:p>
                      <a:pPr marR="522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</a:tabLst>
                      </a:pPr>
                      <a:r>
                        <a:rPr lang="en-US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29</a:t>
                      </a:r>
                      <a:endParaRPr lang="en-US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28930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сал</a:t>
                      </a:r>
                      <a:endParaRPr lang="tt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28930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снимай</a:t>
                      </a:r>
                      <a:endParaRPr lang="tt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737">
                <a:tc>
                  <a:txBody>
                    <a:bodyPr/>
                    <a:lstStyle/>
                    <a:p>
                      <a:pPr marR="522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</a:tabLst>
                      </a:pPr>
                      <a:r>
                        <a:rPr lang="en-US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30</a:t>
                      </a:r>
                      <a:endParaRPr lang="en-US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28930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йокла</a:t>
                      </a:r>
                      <a:endParaRPr lang="tt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28930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спи</a:t>
                      </a:r>
                      <a:endParaRPr lang="tt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737">
                <a:tc>
                  <a:txBody>
                    <a:bodyPr/>
                    <a:lstStyle/>
                    <a:p>
                      <a:pPr marR="522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</a:tabLst>
                      </a:pPr>
                      <a:r>
                        <a:rPr lang="en-US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31</a:t>
                      </a:r>
                      <a:endParaRPr lang="en-US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28930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бит</a:t>
                      </a:r>
                      <a:endParaRPr lang="tt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28930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лицо</a:t>
                      </a:r>
                      <a:endParaRPr lang="tt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087">
                <a:tc>
                  <a:txBody>
                    <a:bodyPr/>
                    <a:lstStyle/>
                    <a:p>
                      <a:pPr marR="522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</a:tabLst>
                      </a:pPr>
                      <a:r>
                        <a:rPr lang="en-US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32</a:t>
                      </a:r>
                      <a:endParaRPr lang="en-US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28930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кул</a:t>
                      </a:r>
                      <a:endParaRPr lang="tt-RU" sz="9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28930" algn="l"/>
                        </a:tabLst>
                      </a:pPr>
                      <a:r>
                        <a:rPr lang="tt-RU" sz="900" kern="1400" dirty="0">
                          <a:solidFill>
                            <a:srgbClr val="000000"/>
                          </a:solidFill>
                          <a:latin typeface="Times New Roman"/>
                        </a:rPr>
                        <a:t>руки</a:t>
                      </a:r>
                      <a:endParaRPr lang="tt-RU" sz="900" kern="140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41" name="Группа 40"/>
          <p:cNvGrpSpPr/>
          <p:nvPr/>
        </p:nvGrpSpPr>
        <p:grpSpPr>
          <a:xfrm>
            <a:off x="5097016" y="692696"/>
            <a:ext cx="2105025" cy="2181349"/>
            <a:chOff x="7545288" y="908720"/>
            <a:chExt cx="2105025" cy="2181349"/>
          </a:xfrm>
        </p:grpSpPr>
        <p:sp>
          <p:nvSpPr>
            <p:cNvPr id="42" name="Блок-схема: альтернативный процесс 41"/>
            <p:cNvSpPr/>
            <p:nvPr/>
          </p:nvSpPr>
          <p:spPr>
            <a:xfrm>
              <a:off x="7617296" y="908720"/>
              <a:ext cx="2016224" cy="720080"/>
            </a:xfrm>
            <a:prstGeom prst="flowChartAlternateProcess">
              <a:avLst/>
            </a:prstGeom>
            <a:solidFill>
              <a:srgbClr val="FF99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Text Box 1"/>
            <p:cNvSpPr txBox="1">
              <a:spLocks noChangeArrowheads="1"/>
            </p:cNvSpPr>
            <p:nvPr/>
          </p:nvSpPr>
          <p:spPr bwMode="auto">
            <a:xfrm>
              <a:off x="7545288" y="980728"/>
              <a:ext cx="2105025" cy="504057"/>
            </a:xfrm>
            <a:prstGeom prst="rect">
              <a:avLst/>
            </a:prstGeom>
            <a:noFill/>
            <a:ln w="9525" algn="in">
              <a:noFill/>
              <a:miter lim="800000"/>
              <a:headEnd/>
              <a:tailEnd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lvl="0" algn="ctr" fontAlgn="base">
                <a:spcBef>
                  <a:spcPct val="0"/>
                </a:spcBef>
                <a:spcAft>
                  <a:spcPts val="1000"/>
                </a:spcAft>
              </a:pPr>
              <a:r>
                <a:rPr kumimoji="0" lang="tt-RU" sz="1100" b="1" i="1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Arial" pitchFamily="34" charset="0"/>
                </a:rPr>
                <a:t>"</a:t>
              </a:r>
              <a:r>
                <a:rPr kumimoji="0" lang="ru-RU" sz="1100" b="1" i="1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Arial" pitchFamily="34" charset="0"/>
                </a:rPr>
                <a:t>УЙНЫЙ-УЙНЫЙ ҮСӘБЕЗ</a:t>
              </a:r>
              <a:r>
                <a:rPr kumimoji="0" lang="tt-RU" sz="1100" b="1" i="1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Arial" pitchFamily="34" charset="0"/>
                </a:rPr>
                <a:t>" </a:t>
              </a:r>
              <a:r>
                <a:rPr kumimoji="0" lang="ru-RU" sz="1100" b="1" i="0" u="none" strike="noStrike" cap="none" normalizeH="0" baseline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Arial" pitchFamily="34" charset="0"/>
                </a:rPr>
                <a:t>зурлар</a:t>
              </a:r>
              <a:r>
                <a:rPr kumimoji="0" lang="tt-RU" sz="11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Arial" pitchFamily="34" charset="0"/>
                </a:rPr>
                <a:t> төркеме               </a:t>
              </a:r>
              <a:r>
                <a:rPr kumimoji="0" lang="ru-RU" sz="1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Arial" pitchFamily="34" charset="0"/>
                </a:rPr>
                <a:t>(старшая группа) </a:t>
              </a:r>
              <a:endPara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4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761312" y="1695183"/>
              <a:ext cx="1584176" cy="1394886"/>
            </a:xfrm>
            <a:prstGeom prst="rect">
              <a:avLst/>
            </a:prstGeom>
            <a:noFill/>
            <a:ln w="9525" algn="in">
              <a:noFill/>
              <a:miter lim="800000"/>
              <a:headEnd/>
              <a:tailEnd/>
            </a:ln>
            <a:effectLst/>
          </p:spPr>
        </p:pic>
      </p:grpSp>
      <p:graphicFrame>
        <p:nvGraphicFramePr>
          <p:cNvPr id="45" name="Таблица 44"/>
          <p:cNvGraphicFramePr>
            <a:graphicFrameLocks noGrp="1"/>
          </p:cNvGraphicFramePr>
          <p:nvPr/>
        </p:nvGraphicFramePr>
        <p:xfrm>
          <a:off x="7545288" y="476672"/>
          <a:ext cx="2088232" cy="1434983"/>
        </p:xfrm>
        <a:graphic>
          <a:graphicData uri="http://schemas.openxmlformats.org/drawingml/2006/table">
            <a:tbl>
              <a:tblPr/>
              <a:tblGrid>
                <a:gridCol w="420282"/>
                <a:gridCol w="803854"/>
                <a:gridCol w="864096"/>
              </a:tblGrid>
              <a:tr h="165087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</a:tabLst>
                      </a:pPr>
                      <a:r>
                        <a:rPr lang="en-US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33-34</a:t>
                      </a:r>
                      <a:endParaRPr lang="en-US" sz="11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34417" algn="l"/>
                        </a:tabLst>
                      </a:pPr>
                      <a:r>
                        <a:rPr lang="tt-RU" sz="900" kern="1400">
                          <a:solidFill>
                            <a:srgbClr val="C00000"/>
                          </a:solidFill>
                          <a:latin typeface="Times New Roman"/>
                        </a:rPr>
                        <a:t>хәерле көн</a:t>
                      </a:r>
                      <a:endParaRPr lang="tt-RU" sz="11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34417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добрый день</a:t>
                      </a:r>
                      <a:endParaRPr lang="tt-RU" sz="11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737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</a:tabLst>
                      </a:pPr>
                      <a:r>
                        <a:rPr lang="en-US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35</a:t>
                      </a:r>
                      <a:endParaRPr lang="en-US" sz="11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34417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өстәл</a:t>
                      </a:r>
                      <a:endParaRPr lang="tt-RU" sz="11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34417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стол</a:t>
                      </a:r>
                      <a:endParaRPr lang="tt-RU" sz="11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737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</a:tabLst>
                      </a:pPr>
                      <a:r>
                        <a:rPr lang="en-US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36</a:t>
                      </a:r>
                      <a:endParaRPr lang="en-US" sz="11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34417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урындык</a:t>
                      </a:r>
                      <a:endParaRPr lang="tt-RU" sz="11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34417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стул</a:t>
                      </a:r>
                      <a:endParaRPr lang="tt-RU" sz="11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737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</a:tabLst>
                      </a:pPr>
                      <a:r>
                        <a:rPr lang="en-US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37</a:t>
                      </a:r>
                      <a:endParaRPr lang="en-US" sz="11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34417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карават</a:t>
                      </a:r>
                      <a:endParaRPr lang="tt-RU" sz="11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34417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кровать</a:t>
                      </a:r>
                      <a:endParaRPr lang="tt-RU" sz="11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737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</a:tabLst>
                      </a:pPr>
                      <a:r>
                        <a:rPr lang="en-US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38</a:t>
                      </a:r>
                      <a:endParaRPr lang="en-US" sz="11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34417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яратам</a:t>
                      </a:r>
                      <a:endParaRPr lang="tt-RU" sz="11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34417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люблю</a:t>
                      </a:r>
                      <a:endParaRPr lang="tt-RU" sz="11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737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</a:tabLst>
                      </a:pPr>
                      <a:r>
                        <a:rPr lang="en-US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39</a:t>
                      </a:r>
                      <a:endParaRPr lang="en-US" sz="11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34417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бар</a:t>
                      </a:r>
                      <a:endParaRPr lang="tt-RU" sz="11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34417" algn="l"/>
                        </a:tabLst>
                      </a:pPr>
                      <a:r>
                        <a:rPr lang="tt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есть</a:t>
                      </a:r>
                      <a:endParaRPr lang="tt-RU" sz="11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737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</a:tabLst>
                      </a:pPr>
                      <a:r>
                        <a:rPr lang="en-US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40-41</a:t>
                      </a:r>
                      <a:endParaRPr lang="en-US" sz="11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34417" algn="l"/>
                        </a:tabLst>
                      </a:pPr>
                      <a:r>
                        <a:rPr lang="ru-RU" sz="900" kern="1400">
                          <a:solidFill>
                            <a:srgbClr val="C00000"/>
                          </a:solidFill>
                          <a:latin typeface="Times New Roman"/>
                        </a:rPr>
                        <a:t>бу нәрсә?</a:t>
                      </a:r>
                      <a:endParaRPr lang="ru-RU" sz="11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34417" algn="l"/>
                        </a:tabLs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это что?</a:t>
                      </a:r>
                      <a:endParaRPr lang="ru-RU" sz="11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737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</a:tabLst>
                      </a:pPr>
                      <a:r>
                        <a:rPr lang="en-US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42-43</a:t>
                      </a:r>
                      <a:endParaRPr lang="en-US" sz="11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34417" algn="l"/>
                        </a:tabLs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нәрсә бар?</a:t>
                      </a:r>
                      <a:endParaRPr lang="ru-RU" sz="11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34417" algn="l"/>
                        </a:tabLs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что есть?</a:t>
                      </a:r>
                      <a:endParaRPr lang="ru-RU" sz="11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737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</a:tabLst>
                      </a:pPr>
                      <a:r>
                        <a:rPr lang="en-US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44-45</a:t>
                      </a:r>
                      <a:endParaRPr lang="en-US" sz="11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28930" algn="l"/>
                        </a:tabLst>
                      </a:pPr>
                      <a:r>
                        <a:rPr lang="ru-RU" sz="900" kern="1400">
                          <a:solidFill>
                            <a:srgbClr val="000000"/>
                          </a:solidFill>
                          <a:latin typeface="Times New Roman"/>
                        </a:rPr>
                        <a:t>нәрсә кирәк?</a:t>
                      </a:r>
                      <a:endParaRPr lang="ru-RU" sz="1100" kern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202" algn="l"/>
                          <a:tab pos="128930" algn="l"/>
                        </a:tabLst>
                      </a:pPr>
                      <a:r>
                        <a:rPr lang="tt-RU" sz="900" kern="1400" dirty="0">
                          <a:solidFill>
                            <a:srgbClr val="000000"/>
                          </a:solidFill>
                          <a:latin typeface="Times New Roman"/>
                        </a:rPr>
                        <a:t>что надо?</a:t>
                      </a:r>
                      <a:endParaRPr lang="tt-RU" sz="1100" kern="140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7473280" y="2060848"/>
            <a:ext cx="2160240" cy="151216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Татарский алфавит имеет дополнительные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6 букв, которых нет в русском алфавите:</a:t>
            </a:r>
            <a:endParaRPr kumimoji="0" lang="tt-RU" sz="9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cs typeface="Arial" pitchFamily="34" charset="0"/>
              </a:rPr>
              <a:t>Ә, Ө, Ү, Җ, Ң, Һ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А-Ә, О-Ө, У-Ү, Ж-Җ, Н-Ң, Х-Һ.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	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Әти-папа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	Өч-три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 </a:t>
            </a:r>
            <a:r>
              <a:rPr kumimoji="0" lang="tt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Миңа-мне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      </a:t>
            </a:r>
            <a:r>
              <a:rPr kumimoji="0" lang="tt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Һәм-и (предлог)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2026</Words>
  <Application>Microsoft Office PowerPoint</Application>
  <PresentationFormat>Лист A4 (210x297 мм)</PresentationFormat>
  <Paragraphs>661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Аяз</dc:creator>
  <cp:lastModifiedBy>Незнаю потом think</cp:lastModifiedBy>
  <cp:revision>15</cp:revision>
  <dcterms:created xsi:type="dcterms:W3CDTF">2019-09-30T16:08:26Z</dcterms:created>
  <dcterms:modified xsi:type="dcterms:W3CDTF">2020-11-03T15:33:04Z</dcterms:modified>
</cp:coreProperties>
</file>